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0" r:id="rId2"/>
    <p:sldId id="281" r:id="rId3"/>
    <p:sldId id="291" r:id="rId4"/>
    <p:sldId id="282" r:id="rId5"/>
    <p:sldId id="283" r:id="rId6"/>
    <p:sldId id="292" r:id="rId7"/>
    <p:sldId id="285" r:id="rId8"/>
    <p:sldId id="286" r:id="rId9"/>
    <p:sldId id="293" r:id="rId10"/>
    <p:sldId id="287" r:id="rId11"/>
    <p:sldId id="288" r:id="rId12"/>
    <p:sldId id="290" r:id="rId13"/>
    <p:sldId id="289" r:id="rId14"/>
    <p:sldId id="294" r:id="rId15"/>
  </p:sldIdLst>
  <p:sldSz cx="14401800" cy="7467600"/>
  <p:notesSz cx="7010400" cy="9296400"/>
  <p:defaultTextStyle>
    <a:defPPr>
      <a:defRPr lang="en-US"/>
    </a:defPPr>
    <a:lvl1pPr marL="0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6946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3894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0842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7786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4736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1680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88628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15574" algn="l" defTabSz="52694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2" userDrawn="1">
          <p15:clr>
            <a:srgbClr val="A4A3A4"/>
          </p15:clr>
        </p15:guide>
        <p15:guide id="2" pos="223" userDrawn="1">
          <p15:clr>
            <a:srgbClr val="A4A3A4"/>
          </p15:clr>
        </p15:guide>
        <p15:guide id="3" orient="horz" pos="3299">
          <p15:clr>
            <a:srgbClr val="A4A3A4"/>
          </p15:clr>
        </p15:guide>
        <p15:guide id="4" pos="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DA5529"/>
    <a:srgbClr val="F8D65F"/>
    <a:srgbClr val="FDD432"/>
    <a:srgbClr val="475A67"/>
    <a:srgbClr val="FA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400" autoAdjust="0"/>
  </p:normalViewPr>
  <p:slideViewPr>
    <p:cSldViewPr snapToGrid="0" snapToObjects="1">
      <p:cViewPr varScale="1">
        <p:scale>
          <a:sx n="65" d="100"/>
          <a:sy n="65" d="100"/>
        </p:scale>
        <p:origin x="678" y="72"/>
      </p:cViewPr>
      <p:guideLst>
        <p:guide orient="horz" pos="3342"/>
        <p:guide pos="223"/>
        <p:guide orient="horz" pos="3299"/>
        <p:guide pos="3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2892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54" cy="465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747" y="0"/>
            <a:ext cx="3037025" cy="465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023D8-3B1C-4904-BB0E-317C46B3A9A3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162050"/>
            <a:ext cx="60467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54" y="4473689"/>
            <a:ext cx="5608320" cy="36602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545"/>
            <a:ext cx="3038654" cy="46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747" y="8830545"/>
            <a:ext cx="3037025" cy="46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9C90-F350-4EF7-B643-F8A14D85D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2032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24063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86093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48125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10156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2188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4220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6253" algn="l" defTabSz="9240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9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162050"/>
            <a:ext cx="60467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no.1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9C90-F350-4EF7-B643-F8A14D85DC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12"/>
            <a:ext cx="14401799" cy="74612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8" name="Rectangle 97"/>
          <p:cNvSpPr/>
          <p:nvPr userDrawn="1"/>
        </p:nvSpPr>
        <p:spPr>
          <a:xfrm>
            <a:off x="3360018" y="2193816"/>
            <a:ext cx="10910834" cy="5267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graphicFrame>
        <p:nvGraphicFramePr>
          <p:cNvPr id="99" name="Table 9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4118102"/>
              </p:ext>
            </p:extLst>
          </p:nvPr>
        </p:nvGraphicFramePr>
        <p:xfrm>
          <a:off x="3525917" y="5228774"/>
          <a:ext cx="10499965" cy="200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993"/>
                <a:gridCol w="1639503"/>
                <a:gridCol w="1739461"/>
                <a:gridCol w="1871023"/>
                <a:gridCol w="1749993"/>
                <a:gridCol w="1749993"/>
              </a:tblGrid>
              <a:tr h="576191">
                <a:tc gridSpan="6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PRECAST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marL="123209" marR="123209" marT="45145" marB="45145" anchor="ctr">
                    <a:gradFill flip="none" rotWithShape="1">
                      <a:gsLst>
                        <a:gs pos="0">
                          <a:srgbClr val="FAB434"/>
                        </a:gs>
                        <a:gs pos="100000">
                          <a:srgbClr val="FDD432"/>
                        </a:gs>
                        <a:gs pos="50000">
                          <a:srgbClr val="FAB434"/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724">
                <a:tc gridSpan="3">
                  <a:txBody>
                    <a:bodyPr/>
                    <a:lstStyle/>
                    <a:p>
                      <a:pPr marL="0" algn="ctr"/>
                      <a:r>
                        <a:rPr lang="en-US" sz="800" dirty="0" smtClean="0"/>
                        <a:t>Dry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/>
                      <a:r>
                        <a:rPr lang="en-US" sz="800" dirty="0" smtClean="0"/>
                        <a:t>Wet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079"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800" dirty="0" smtClean="0"/>
                        <a:t>Steam cured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800" dirty="0" smtClean="0"/>
                        <a:t>Steam cured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800" dirty="0" smtClean="0"/>
                        <a:t>Not Steam cured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562">
                <a:tc>
                  <a:txBody>
                    <a:bodyPr/>
                    <a:lstStyle/>
                    <a:p>
                      <a:pPr marL="0" algn="ctr"/>
                      <a:r>
                        <a:rPr lang="en-US" sz="800" b="1" dirty="0" smtClean="0"/>
                        <a:t>CHRYSO®</a:t>
                      </a:r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r>
                        <a:rPr lang="en-US" sz="800" dirty="0" smtClean="0"/>
                        <a:t>Dem Oleo HD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800" b="1" dirty="0" smtClean="0"/>
                        <a:t>CHRYSO®</a:t>
                      </a:r>
                      <a:br>
                        <a:rPr lang="en-US" sz="800" b="1" dirty="0" smtClean="0"/>
                      </a:br>
                      <a:r>
                        <a:rPr lang="en-US" sz="800" dirty="0" smtClean="0"/>
                        <a:t>Dem Oleo LD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800" b="1" dirty="0" smtClean="0"/>
                        <a:t>CHRYSO®</a:t>
                      </a:r>
                      <a:br>
                        <a:rPr lang="en-US" sz="800" b="1" dirty="0" smtClean="0"/>
                      </a:br>
                      <a:r>
                        <a:rPr lang="en-US" sz="800" dirty="0" smtClean="0"/>
                        <a:t>Dem </a:t>
                      </a:r>
                      <a:r>
                        <a:rPr lang="en-US" sz="800" dirty="0" err="1" smtClean="0"/>
                        <a:t>Elio</a:t>
                      </a:r>
                      <a:r>
                        <a:rPr lang="en-US" sz="800" dirty="0" smtClean="0"/>
                        <a:t> SP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800" b="1" dirty="0" smtClean="0"/>
                        <a:t>CHRYSO®</a:t>
                      </a:r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r>
                        <a:rPr lang="en-US" sz="800" dirty="0" smtClean="0"/>
                        <a:t>Dem Oleo LD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800" b="1" dirty="0" smtClean="0"/>
                        <a:t>CHRYSO®</a:t>
                      </a:r>
                      <a:br>
                        <a:rPr lang="en-US" sz="800" b="1" dirty="0" smtClean="0"/>
                      </a:br>
                      <a:r>
                        <a:rPr lang="en-US" sz="800" dirty="0" smtClean="0"/>
                        <a:t>Dem Oleo SM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800" b="1" dirty="0" smtClean="0"/>
                        <a:t>CHRYSO®</a:t>
                      </a:r>
                      <a:r>
                        <a:rPr lang="en-US" sz="800" dirty="0" smtClean="0"/>
                        <a:t/>
                      </a:r>
                      <a:br>
                        <a:rPr lang="en-US" sz="800" dirty="0" smtClean="0"/>
                      </a:br>
                      <a:r>
                        <a:rPr lang="en-US" sz="800" dirty="0" smtClean="0"/>
                        <a:t>Dem Oleo LSM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0796974"/>
              </p:ext>
            </p:extLst>
          </p:nvPr>
        </p:nvGraphicFramePr>
        <p:xfrm>
          <a:off x="3564810" y="2365697"/>
          <a:ext cx="10462837" cy="152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950"/>
                <a:gridCol w="2771820"/>
                <a:gridCol w="2573833"/>
                <a:gridCol w="2629232"/>
              </a:tblGrid>
              <a:tr h="598543"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CONSTRUCTION SITES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3209" marR="123209" marT="45145" marB="45145" anchor="ctr">
                    <a:gradFill flip="none" rotWithShape="1">
                      <a:gsLst>
                        <a:gs pos="0">
                          <a:srgbClr val="FAB434"/>
                        </a:gs>
                        <a:gs pos="93000">
                          <a:srgbClr val="FDD432"/>
                        </a:gs>
                        <a:gs pos="50000">
                          <a:srgbClr val="FAB434"/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724">
                <a:tc>
                  <a:txBody>
                    <a:bodyPr/>
                    <a:lstStyle/>
                    <a:p>
                      <a:pPr marL="0" algn="ctr"/>
                      <a:r>
                        <a:rPr lang="en-US" sz="800" dirty="0" smtClean="0"/>
                        <a:t>Timber Formwork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800" dirty="0" smtClean="0"/>
                        <a:t>Timber &amp; Man-made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800" dirty="0" smtClean="0"/>
                        <a:t>All types of formwork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063">
                <a:tc>
                  <a:txBody>
                    <a:bodyPr/>
                    <a:lstStyle/>
                    <a:p>
                      <a:pPr marL="144000" algn="ctr">
                        <a:spcBef>
                          <a:spcPts val="0"/>
                        </a:spcBef>
                      </a:pPr>
                      <a:r>
                        <a:rPr lang="en-US" sz="800" b="1" dirty="0" err="1" smtClean="0"/>
                        <a:t>CHRYSO®</a:t>
                      </a:r>
                      <a:r>
                        <a:rPr lang="en-US" sz="800" dirty="0" err="1" smtClean="0"/>
                        <a:t>Dem</a:t>
                      </a:r>
                      <a:r>
                        <a:rPr lang="en-US" sz="800" dirty="0" smtClean="0"/>
                        <a:t> WB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err="1" smtClean="0"/>
                        <a:t>CHRYSO®</a:t>
                      </a:r>
                      <a:r>
                        <a:rPr lang="en-US" sz="800" dirty="0" err="1" smtClean="0"/>
                        <a:t>Dem</a:t>
                      </a:r>
                      <a:r>
                        <a:rPr lang="en-US" sz="800" dirty="0" smtClean="0"/>
                        <a:t> WP</a:t>
                      </a:r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>
                        <a:spcBef>
                          <a:spcPts val="0"/>
                        </a:spcBef>
                      </a:pPr>
                      <a:r>
                        <a:rPr lang="en-US" sz="800" b="1" dirty="0" err="1" smtClean="0"/>
                        <a:t>CHRYSO®</a:t>
                      </a:r>
                      <a:r>
                        <a:rPr lang="en-US" sz="800" dirty="0" err="1" smtClean="0"/>
                        <a:t>Dem</a:t>
                      </a:r>
                      <a:r>
                        <a:rPr lang="en-US" sz="800" dirty="0" smtClean="0"/>
                        <a:t> Oleo FW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>
                        <a:spcBef>
                          <a:spcPts val="0"/>
                        </a:spcBef>
                      </a:pPr>
                      <a:r>
                        <a:rPr lang="en-US" sz="800" b="1" dirty="0" err="1" smtClean="0"/>
                        <a:t>CHRYSO®</a:t>
                      </a:r>
                      <a:r>
                        <a:rPr lang="en-US" sz="800" dirty="0" err="1" smtClean="0"/>
                        <a:t>Dem</a:t>
                      </a:r>
                      <a:r>
                        <a:rPr lang="en-US" sz="800" dirty="0" smtClean="0"/>
                        <a:t> Bio 10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4627298"/>
              </p:ext>
            </p:extLst>
          </p:nvPr>
        </p:nvGraphicFramePr>
        <p:xfrm>
          <a:off x="3525920" y="4009330"/>
          <a:ext cx="10499962" cy="112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9962"/>
              </a:tblGrid>
              <a:tr h="656902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DECORATIVE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CONCRETE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marL="123209" marR="123209" marT="45145" marB="45145" anchor="ctr">
                    <a:gradFill flip="none" rotWithShape="1">
                      <a:gsLst>
                        <a:gs pos="0">
                          <a:srgbClr val="FAB434"/>
                        </a:gs>
                        <a:gs pos="100000">
                          <a:srgbClr val="FDD432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marL="0" algn="ctr"/>
                      <a:r>
                        <a:rPr lang="en-US" sz="800" b="1" dirty="0" err="1" smtClean="0"/>
                        <a:t>CHRYSO®</a:t>
                      </a:r>
                      <a:r>
                        <a:rPr lang="en-US" sz="800" dirty="0" err="1" smtClean="0"/>
                        <a:t>Dem</a:t>
                      </a:r>
                      <a:r>
                        <a:rPr lang="en-US" sz="800" dirty="0" smtClean="0"/>
                        <a:t> Oleo RL</a:t>
                      </a:r>
                      <a:endParaRPr lang="en-US" sz="800" dirty="0"/>
                    </a:p>
                  </a:txBody>
                  <a:tcPr marL="123209" marR="123209" marT="45145" marB="45145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" name="Isosceles Triangle 101"/>
          <p:cNvSpPr/>
          <p:nvPr userDrawn="1"/>
        </p:nvSpPr>
        <p:spPr>
          <a:xfrm rot="5400000">
            <a:off x="3836394" y="3452234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 userDrawn="1"/>
        </p:nvSpPr>
        <p:spPr>
          <a:xfrm rot="5400000">
            <a:off x="8930885" y="3462597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 userDrawn="1"/>
        </p:nvSpPr>
        <p:spPr>
          <a:xfrm rot="5400000">
            <a:off x="11664001" y="3452234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 userDrawn="1"/>
        </p:nvSpPr>
        <p:spPr>
          <a:xfrm rot="5400000">
            <a:off x="7549820" y="4798549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 userDrawn="1"/>
        </p:nvSpPr>
        <p:spPr>
          <a:xfrm rot="5400000">
            <a:off x="3727390" y="6527686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 userDrawn="1"/>
        </p:nvSpPr>
        <p:spPr>
          <a:xfrm rot="5400000">
            <a:off x="5422114" y="6527686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/>
          <p:cNvSpPr/>
          <p:nvPr userDrawn="1"/>
        </p:nvSpPr>
        <p:spPr>
          <a:xfrm rot="5400000">
            <a:off x="7103039" y="6527686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 userDrawn="1"/>
        </p:nvSpPr>
        <p:spPr>
          <a:xfrm rot="5400000">
            <a:off x="8921073" y="6527686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/>
          <p:cNvSpPr/>
          <p:nvPr userDrawn="1"/>
        </p:nvSpPr>
        <p:spPr>
          <a:xfrm rot="5400000">
            <a:off x="10718364" y="6527686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 userDrawn="1"/>
        </p:nvSpPr>
        <p:spPr>
          <a:xfrm rot="5400000">
            <a:off x="12488989" y="6527686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 userDrawn="1"/>
        </p:nvSpPr>
        <p:spPr>
          <a:xfrm rot="5400000">
            <a:off x="6464757" y="3452234"/>
            <a:ext cx="242248" cy="226702"/>
          </a:xfrm>
          <a:prstGeom prst="triangle">
            <a:avLst/>
          </a:prstGeom>
          <a:solidFill>
            <a:srgbClr val="FDD4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 userDrawn="1"/>
        </p:nvSpPr>
        <p:spPr>
          <a:xfrm>
            <a:off x="5691518" y="1896698"/>
            <a:ext cx="4330677" cy="3731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hlinkClick r:id="" action="ppaction://noaction"/>
          </p:cNvPr>
          <p:cNvSpPr/>
          <p:nvPr userDrawn="1"/>
        </p:nvSpPr>
        <p:spPr>
          <a:xfrm>
            <a:off x="3735172" y="3299640"/>
            <a:ext cx="2189685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hlinkClick r:id="" action="ppaction://noaction"/>
          </p:cNvPr>
          <p:cNvSpPr/>
          <p:nvPr userDrawn="1"/>
        </p:nvSpPr>
        <p:spPr>
          <a:xfrm>
            <a:off x="6334714" y="3299640"/>
            <a:ext cx="2189685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hlinkClick r:id="" action="ppaction://noaction"/>
          </p:cNvPr>
          <p:cNvSpPr/>
          <p:nvPr userDrawn="1"/>
        </p:nvSpPr>
        <p:spPr>
          <a:xfrm>
            <a:off x="8938665" y="3299640"/>
            <a:ext cx="2352580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hlinkClick r:id="" action="ppaction://noaction"/>
          </p:cNvPr>
          <p:cNvSpPr/>
          <p:nvPr userDrawn="1"/>
        </p:nvSpPr>
        <p:spPr>
          <a:xfrm>
            <a:off x="11547184" y="3299640"/>
            <a:ext cx="2352580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hlinkClick r:id="" action="ppaction://noaction"/>
          </p:cNvPr>
          <p:cNvSpPr/>
          <p:nvPr userDrawn="1"/>
        </p:nvSpPr>
        <p:spPr>
          <a:xfrm>
            <a:off x="3525917" y="6511158"/>
            <a:ext cx="1514284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hlinkClick r:id="" action="ppaction://noaction"/>
          </p:cNvPr>
          <p:cNvSpPr/>
          <p:nvPr userDrawn="1"/>
        </p:nvSpPr>
        <p:spPr>
          <a:xfrm>
            <a:off x="5306866" y="6519920"/>
            <a:ext cx="1514284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" action="ppaction://noaction"/>
          </p:cNvPr>
          <p:cNvSpPr/>
          <p:nvPr userDrawn="1"/>
        </p:nvSpPr>
        <p:spPr>
          <a:xfrm>
            <a:off x="7027159" y="6511158"/>
            <a:ext cx="1514284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hlinkClick r:id="" action="ppaction://noaction"/>
          </p:cNvPr>
          <p:cNvSpPr/>
          <p:nvPr userDrawn="1"/>
        </p:nvSpPr>
        <p:spPr>
          <a:xfrm>
            <a:off x="8796466" y="6465008"/>
            <a:ext cx="1514284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hlinkClick r:id="" action="ppaction://noaction"/>
          </p:cNvPr>
          <p:cNvSpPr/>
          <p:nvPr userDrawn="1"/>
        </p:nvSpPr>
        <p:spPr>
          <a:xfrm>
            <a:off x="10656569" y="6519920"/>
            <a:ext cx="1514284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hlinkClick r:id="" action="ppaction://noaction"/>
          </p:cNvPr>
          <p:cNvSpPr/>
          <p:nvPr userDrawn="1"/>
        </p:nvSpPr>
        <p:spPr>
          <a:xfrm>
            <a:off x="12385477" y="6495641"/>
            <a:ext cx="1514284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hlinkClick r:id="" action="ppaction://noaction"/>
          </p:cNvPr>
          <p:cNvSpPr/>
          <p:nvPr userDrawn="1"/>
        </p:nvSpPr>
        <p:spPr>
          <a:xfrm>
            <a:off x="7193628" y="4628390"/>
            <a:ext cx="3026445" cy="5020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hlinkClick r:id="" action="ppaction://noaction"/>
          </p:cNvPr>
          <p:cNvSpPr/>
          <p:nvPr userDrawn="1"/>
        </p:nvSpPr>
        <p:spPr>
          <a:xfrm>
            <a:off x="874887" y="2516146"/>
            <a:ext cx="2624648" cy="405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hlinkClick r:id="" action="ppaction://noaction"/>
          </p:cNvPr>
          <p:cNvSpPr/>
          <p:nvPr userDrawn="1"/>
        </p:nvSpPr>
        <p:spPr>
          <a:xfrm>
            <a:off x="874887" y="3221657"/>
            <a:ext cx="2624648" cy="405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hlinkClick r:id="" action="ppaction://noaction"/>
          </p:cNvPr>
          <p:cNvSpPr/>
          <p:nvPr userDrawn="1"/>
        </p:nvSpPr>
        <p:spPr>
          <a:xfrm>
            <a:off x="874887" y="3753927"/>
            <a:ext cx="2624648" cy="405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hlinkClick r:id="" action="ppaction://noaction"/>
          </p:cNvPr>
          <p:cNvSpPr/>
          <p:nvPr userDrawn="1"/>
        </p:nvSpPr>
        <p:spPr>
          <a:xfrm>
            <a:off x="1082541" y="4214242"/>
            <a:ext cx="2336713" cy="3052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hlinkClick r:id="rId3" action="ppaction://hlinksldjump"/>
          </p:cNvPr>
          <p:cNvSpPr/>
          <p:nvPr userDrawn="1"/>
        </p:nvSpPr>
        <p:spPr>
          <a:xfrm>
            <a:off x="874887" y="4972778"/>
            <a:ext cx="2624648" cy="405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hlinkClick r:id="" action="ppaction://noaction"/>
          </p:cNvPr>
          <p:cNvSpPr/>
          <p:nvPr userDrawn="1"/>
        </p:nvSpPr>
        <p:spPr>
          <a:xfrm>
            <a:off x="874887" y="5579782"/>
            <a:ext cx="2624648" cy="405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hlinkClick r:id="" action="ppaction://noaction"/>
          </p:cNvPr>
          <p:cNvSpPr/>
          <p:nvPr userDrawn="1"/>
        </p:nvSpPr>
        <p:spPr>
          <a:xfrm>
            <a:off x="874887" y="6173792"/>
            <a:ext cx="2624648" cy="405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 userDrawn="1"/>
        </p:nvSpPr>
        <p:spPr>
          <a:xfrm>
            <a:off x="794609" y="4333949"/>
            <a:ext cx="195335" cy="143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 userDrawn="1"/>
        </p:nvSpPr>
        <p:spPr>
          <a:xfrm>
            <a:off x="794609" y="4660109"/>
            <a:ext cx="195335" cy="143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 userDrawn="1"/>
        </p:nvSpPr>
        <p:spPr>
          <a:xfrm>
            <a:off x="794609" y="5152534"/>
            <a:ext cx="195335" cy="143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 userDrawn="1"/>
        </p:nvSpPr>
        <p:spPr>
          <a:xfrm>
            <a:off x="794609" y="5469081"/>
            <a:ext cx="195335" cy="143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 userDrawn="1"/>
        </p:nvSpPr>
        <p:spPr>
          <a:xfrm>
            <a:off x="794609" y="5803874"/>
            <a:ext cx="195335" cy="143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 userDrawn="1"/>
        </p:nvGrpSpPr>
        <p:grpSpPr>
          <a:xfrm>
            <a:off x="576517" y="3961498"/>
            <a:ext cx="2760989" cy="194465"/>
            <a:chOff x="427334" y="2492671"/>
            <a:chExt cx="2016250" cy="196949"/>
          </a:xfrm>
        </p:grpSpPr>
        <p:sp>
          <p:nvSpPr>
            <p:cNvPr id="138" name="Rectangle 137"/>
            <p:cNvSpPr/>
            <p:nvPr/>
          </p:nvSpPr>
          <p:spPr>
            <a:xfrm>
              <a:off x="427334" y="2492671"/>
              <a:ext cx="195281" cy="195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427334" y="2689620"/>
              <a:ext cx="201625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 userDrawn="1"/>
        </p:nvGrpSpPr>
        <p:grpSpPr>
          <a:xfrm>
            <a:off x="576517" y="3465505"/>
            <a:ext cx="2760989" cy="194465"/>
            <a:chOff x="427334" y="2492671"/>
            <a:chExt cx="2016250" cy="196949"/>
          </a:xfrm>
        </p:grpSpPr>
        <p:sp>
          <p:nvSpPr>
            <p:cNvPr id="141" name="Rectangle 140"/>
            <p:cNvSpPr/>
            <p:nvPr/>
          </p:nvSpPr>
          <p:spPr>
            <a:xfrm>
              <a:off x="427334" y="2492671"/>
              <a:ext cx="195281" cy="195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427334" y="2689620"/>
              <a:ext cx="201625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 userDrawn="1"/>
        </p:nvGrpSpPr>
        <p:grpSpPr>
          <a:xfrm>
            <a:off x="576517" y="2982251"/>
            <a:ext cx="2760989" cy="194465"/>
            <a:chOff x="427334" y="2492671"/>
            <a:chExt cx="2016250" cy="196949"/>
          </a:xfrm>
        </p:grpSpPr>
        <p:sp>
          <p:nvSpPr>
            <p:cNvPr id="144" name="Rectangle 143"/>
            <p:cNvSpPr/>
            <p:nvPr/>
          </p:nvSpPr>
          <p:spPr>
            <a:xfrm>
              <a:off x="427334" y="2492671"/>
              <a:ext cx="195281" cy="195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27334" y="2689620"/>
              <a:ext cx="201625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 userDrawn="1"/>
        </p:nvGrpSpPr>
        <p:grpSpPr>
          <a:xfrm>
            <a:off x="576517" y="2504100"/>
            <a:ext cx="2760989" cy="194465"/>
            <a:chOff x="427334" y="2492671"/>
            <a:chExt cx="2016250" cy="196949"/>
          </a:xfrm>
        </p:grpSpPr>
        <p:sp>
          <p:nvSpPr>
            <p:cNvPr id="147" name="Rectangle 146"/>
            <p:cNvSpPr/>
            <p:nvPr/>
          </p:nvSpPr>
          <p:spPr>
            <a:xfrm>
              <a:off x="427334" y="2492671"/>
              <a:ext cx="195281" cy="195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427334" y="2689620"/>
              <a:ext cx="201625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>
            <a:hlinkClick r:id="rId3" action="ppaction://hlinksldjump"/>
          </p:cNvPr>
          <p:cNvSpPr/>
          <p:nvPr userDrawn="1"/>
        </p:nvSpPr>
        <p:spPr>
          <a:xfrm>
            <a:off x="576517" y="2323801"/>
            <a:ext cx="2760989" cy="3865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hlinkClick r:id="rId3" action="ppaction://hlinksldjump"/>
          </p:cNvPr>
          <p:cNvSpPr/>
          <p:nvPr userDrawn="1"/>
        </p:nvSpPr>
        <p:spPr>
          <a:xfrm>
            <a:off x="576517" y="2807373"/>
            <a:ext cx="2760989" cy="3865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hlinkClick r:id="" action="ppaction://noaction"/>
          </p:cNvPr>
          <p:cNvSpPr/>
          <p:nvPr userDrawn="1"/>
        </p:nvSpPr>
        <p:spPr>
          <a:xfrm>
            <a:off x="576517" y="3298859"/>
            <a:ext cx="2760989" cy="3865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hlinkClick r:id="" action="ppaction://noaction"/>
          </p:cNvPr>
          <p:cNvSpPr/>
          <p:nvPr userDrawn="1"/>
        </p:nvSpPr>
        <p:spPr>
          <a:xfrm>
            <a:off x="576517" y="3877673"/>
            <a:ext cx="2760987" cy="28169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hlinkClick r:id="rId3" action="ppaction://hlinksldjump"/>
          </p:cNvPr>
          <p:cNvSpPr/>
          <p:nvPr userDrawn="1"/>
        </p:nvSpPr>
        <p:spPr>
          <a:xfrm>
            <a:off x="686774" y="6419401"/>
            <a:ext cx="2502637" cy="51610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hlinkClick r:id="" action="ppaction://noaction"/>
          </p:cNvPr>
          <p:cNvSpPr/>
          <p:nvPr userDrawn="1"/>
        </p:nvSpPr>
        <p:spPr>
          <a:xfrm>
            <a:off x="1082545" y="4634519"/>
            <a:ext cx="2254960" cy="3569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hlinkClick r:id="" action="ppaction://noaction"/>
          </p:cNvPr>
          <p:cNvSpPr/>
          <p:nvPr userDrawn="1"/>
        </p:nvSpPr>
        <p:spPr>
          <a:xfrm>
            <a:off x="1023682" y="5049217"/>
            <a:ext cx="2462878" cy="32899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hlinkClick r:id="" action="ppaction://noaction"/>
          </p:cNvPr>
          <p:cNvSpPr/>
          <p:nvPr userDrawn="1"/>
        </p:nvSpPr>
        <p:spPr>
          <a:xfrm>
            <a:off x="1082539" y="5463925"/>
            <a:ext cx="2277479" cy="2589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hlinkClick r:id="" action="ppaction://noaction"/>
          </p:cNvPr>
          <p:cNvSpPr/>
          <p:nvPr userDrawn="1"/>
        </p:nvSpPr>
        <p:spPr>
          <a:xfrm>
            <a:off x="989941" y="5777812"/>
            <a:ext cx="2429313" cy="2642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hlinkClick r:id="" action="ppaction://noaction"/>
          </p:cNvPr>
          <p:cNvSpPr/>
          <p:nvPr userDrawn="1"/>
        </p:nvSpPr>
        <p:spPr>
          <a:xfrm>
            <a:off x="1008082" y="5773744"/>
            <a:ext cx="2351938" cy="2642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 userDrawn="1"/>
        </p:nvSpPr>
        <p:spPr>
          <a:xfrm>
            <a:off x="-465601" y="3199022"/>
            <a:ext cx="186683" cy="416476"/>
          </a:xfrm>
          <a:prstGeom prst="rect">
            <a:avLst/>
          </a:prstGeom>
          <a:noFill/>
        </p:spPr>
        <p:txBody>
          <a:bodyPr wrap="none" lIns="92407" tIns="46204" rIns="92407" bIns="46204" rtlCol="0">
            <a:spAutoFit/>
          </a:bodyPr>
          <a:lstStyle/>
          <a:p>
            <a:endParaRPr lang="en-US" dirty="0"/>
          </a:p>
        </p:txBody>
      </p:sp>
      <p:sp>
        <p:nvSpPr>
          <p:cNvPr id="160" name="TextBox 159"/>
          <p:cNvSpPr txBox="1"/>
          <p:nvPr userDrawn="1"/>
        </p:nvSpPr>
        <p:spPr>
          <a:xfrm>
            <a:off x="5570523" y="1935708"/>
            <a:ext cx="7850394" cy="293365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r>
              <a:rPr lang="en-US" sz="1300" dirty="0" smtClean="0"/>
              <a:t>(Click on a product for more information)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0339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06531" y="330174"/>
            <a:ext cx="3785475" cy="702680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610" y="330174"/>
            <a:ext cx="11123890" cy="702680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53" y="4798628"/>
            <a:ext cx="12241531" cy="14831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53" y="3165094"/>
            <a:ext cx="12241531" cy="163353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69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38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0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077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347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61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886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155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614" y="1922225"/>
            <a:ext cx="7453432" cy="543475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6074" y="1922225"/>
            <a:ext cx="7455933" cy="543475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299048"/>
            <a:ext cx="12961619" cy="1244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102" y="1671571"/>
            <a:ext cx="6363295" cy="6966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6946" indent="0">
              <a:buNone/>
              <a:defRPr sz="2300" b="1"/>
            </a:lvl2pPr>
            <a:lvl3pPr marL="1053894" indent="0">
              <a:buNone/>
              <a:defRPr sz="2100" b="1"/>
            </a:lvl3pPr>
            <a:lvl4pPr marL="1580842" indent="0">
              <a:buNone/>
              <a:defRPr sz="1900" b="1"/>
            </a:lvl4pPr>
            <a:lvl5pPr marL="2107786" indent="0">
              <a:buNone/>
              <a:defRPr sz="1900" b="1"/>
            </a:lvl5pPr>
            <a:lvl6pPr marL="2634736" indent="0">
              <a:buNone/>
              <a:defRPr sz="1900" b="1"/>
            </a:lvl6pPr>
            <a:lvl7pPr marL="3161680" indent="0">
              <a:buNone/>
              <a:defRPr sz="1900" b="1"/>
            </a:lvl7pPr>
            <a:lvl8pPr marL="3688628" indent="0">
              <a:buNone/>
              <a:defRPr sz="1900" b="1"/>
            </a:lvl8pPr>
            <a:lvl9pPr marL="4215574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102" y="2368203"/>
            <a:ext cx="6363295" cy="430251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927" y="1671571"/>
            <a:ext cx="6365793" cy="6966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6946" indent="0">
              <a:buNone/>
              <a:defRPr sz="2300" b="1"/>
            </a:lvl2pPr>
            <a:lvl3pPr marL="1053894" indent="0">
              <a:buNone/>
              <a:defRPr sz="2100" b="1"/>
            </a:lvl3pPr>
            <a:lvl4pPr marL="1580842" indent="0">
              <a:buNone/>
              <a:defRPr sz="1900" b="1"/>
            </a:lvl4pPr>
            <a:lvl5pPr marL="2107786" indent="0">
              <a:buNone/>
              <a:defRPr sz="1900" b="1"/>
            </a:lvl5pPr>
            <a:lvl6pPr marL="2634736" indent="0">
              <a:buNone/>
              <a:defRPr sz="1900" b="1"/>
            </a:lvl6pPr>
            <a:lvl7pPr marL="3161680" indent="0">
              <a:buNone/>
              <a:defRPr sz="1900" b="1"/>
            </a:lvl7pPr>
            <a:lvl8pPr marL="3688628" indent="0">
              <a:buNone/>
              <a:defRPr sz="1900" b="1"/>
            </a:lvl8pPr>
            <a:lvl9pPr marL="4215574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27" y="2368203"/>
            <a:ext cx="6365793" cy="430251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5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01" y="297329"/>
            <a:ext cx="4738093" cy="126534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710" y="297333"/>
            <a:ext cx="8051008" cy="637338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101" y="1562671"/>
            <a:ext cx="4738093" cy="5108046"/>
          </a:xfrm>
        </p:spPr>
        <p:txBody>
          <a:bodyPr/>
          <a:lstStyle>
            <a:lvl1pPr marL="0" indent="0">
              <a:buNone/>
              <a:defRPr sz="1700"/>
            </a:lvl1pPr>
            <a:lvl2pPr marL="526946" indent="0">
              <a:buNone/>
              <a:defRPr sz="1500"/>
            </a:lvl2pPr>
            <a:lvl3pPr marL="1053894" indent="0">
              <a:buNone/>
              <a:defRPr sz="1000"/>
            </a:lvl3pPr>
            <a:lvl4pPr marL="1580842" indent="0">
              <a:buNone/>
              <a:defRPr sz="1000"/>
            </a:lvl4pPr>
            <a:lvl5pPr marL="2107786" indent="0">
              <a:buNone/>
              <a:defRPr sz="1000"/>
            </a:lvl5pPr>
            <a:lvl6pPr marL="2634736" indent="0">
              <a:buNone/>
              <a:defRPr sz="1000"/>
            </a:lvl6pPr>
            <a:lvl7pPr marL="3161680" indent="0">
              <a:buNone/>
              <a:defRPr sz="1000"/>
            </a:lvl7pPr>
            <a:lvl8pPr marL="3688628" indent="0">
              <a:buNone/>
              <a:defRPr sz="1000"/>
            </a:lvl8pPr>
            <a:lvl9pPr marL="4215574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4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857" y="5227324"/>
            <a:ext cx="8641080" cy="6171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2857" y="667241"/>
            <a:ext cx="8641080" cy="4480560"/>
          </a:xfrm>
        </p:spPr>
        <p:txBody>
          <a:bodyPr/>
          <a:lstStyle>
            <a:lvl1pPr marL="0" indent="0">
              <a:buNone/>
              <a:defRPr sz="3600"/>
            </a:lvl1pPr>
            <a:lvl2pPr marL="526946" indent="0">
              <a:buNone/>
              <a:defRPr sz="3100"/>
            </a:lvl2pPr>
            <a:lvl3pPr marL="1053894" indent="0">
              <a:buNone/>
              <a:defRPr sz="2700"/>
            </a:lvl3pPr>
            <a:lvl4pPr marL="1580842" indent="0">
              <a:buNone/>
              <a:defRPr sz="2300"/>
            </a:lvl4pPr>
            <a:lvl5pPr marL="2107786" indent="0">
              <a:buNone/>
              <a:defRPr sz="2300"/>
            </a:lvl5pPr>
            <a:lvl6pPr marL="2634736" indent="0">
              <a:buNone/>
              <a:defRPr sz="2300"/>
            </a:lvl6pPr>
            <a:lvl7pPr marL="3161680" indent="0">
              <a:buNone/>
              <a:defRPr sz="2300"/>
            </a:lvl7pPr>
            <a:lvl8pPr marL="3688628" indent="0">
              <a:buNone/>
              <a:defRPr sz="2300"/>
            </a:lvl8pPr>
            <a:lvl9pPr marL="421557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857" y="5844438"/>
            <a:ext cx="8641080" cy="876406"/>
          </a:xfrm>
        </p:spPr>
        <p:txBody>
          <a:bodyPr/>
          <a:lstStyle>
            <a:lvl1pPr marL="0" indent="0">
              <a:buNone/>
              <a:defRPr sz="1700"/>
            </a:lvl1pPr>
            <a:lvl2pPr marL="526946" indent="0">
              <a:buNone/>
              <a:defRPr sz="1500"/>
            </a:lvl2pPr>
            <a:lvl3pPr marL="1053894" indent="0">
              <a:buNone/>
              <a:defRPr sz="1000"/>
            </a:lvl3pPr>
            <a:lvl4pPr marL="1580842" indent="0">
              <a:buNone/>
              <a:defRPr sz="1000"/>
            </a:lvl4pPr>
            <a:lvl5pPr marL="2107786" indent="0">
              <a:buNone/>
              <a:defRPr sz="1000"/>
            </a:lvl5pPr>
            <a:lvl6pPr marL="2634736" indent="0">
              <a:buNone/>
              <a:defRPr sz="1000"/>
            </a:lvl6pPr>
            <a:lvl7pPr marL="3161680" indent="0">
              <a:buNone/>
              <a:defRPr sz="1000"/>
            </a:lvl7pPr>
            <a:lvl8pPr marL="3688628" indent="0">
              <a:buNone/>
              <a:defRPr sz="1000"/>
            </a:lvl8pPr>
            <a:lvl9pPr marL="4215574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94" y="299048"/>
            <a:ext cx="12961619" cy="1244600"/>
          </a:xfrm>
          <a:prstGeom prst="rect">
            <a:avLst/>
          </a:prstGeom>
        </p:spPr>
        <p:txBody>
          <a:bodyPr vert="horz" lIns="105389" tIns="52693" rIns="105389" bIns="52693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4" y="1742444"/>
            <a:ext cx="12961619" cy="4928273"/>
          </a:xfrm>
          <a:prstGeom prst="rect">
            <a:avLst/>
          </a:prstGeom>
        </p:spPr>
        <p:txBody>
          <a:bodyPr vert="horz" lIns="105389" tIns="52693" rIns="105389" bIns="52693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93" y="6921369"/>
            <a:ext cx="3360419" cy="397578"/>
          </a:xfrm>
          <a:prstGeom prst="rect">
            <a:avLst/>
          </a:prstGeom>
        </p:spPr>
        <p:txBody>
          <a:bodyPr vert="horz" lIns="105389" tIns="52693" rIns="105389" bIns="5269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3B97-3A46-0847-8E0B-955CC58BE8C7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0620" y="6921369"/>
            <a:ext cx="4560571" cy="397578"/>
          </a:xfrm>
          <a:prstGeom prst="rect">
            <a:avLst/>
          </a:prstGeom>
        </p:spPr>
        <p:txBody>
          <a:bodyPr vert="horz" lIns="105389" tIns="52693" rIns="105389" bIns="5269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1293" y="6921369"/>
            <a:ext cx="3360419" cy="397578"/>
          </a:xfrm>
          <a:prstGeom prst="rect">
            <a:avLst/>
          </a:prstGeom>
        </p:spPr>
        <p:txBody>
          <a:bodyPr vert="horz" lIns="105389" tIns="52693" rIns="105389" bIns="5269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75BB-9BBD-274F-A63C-EEA24AB7B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694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208" indent="-395208" algn="l" defTabSz="52694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56287" indent="-329343" algn="l" defTabSz="526946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17367" indent="-263473" algn="l" defTabSz="52694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315" indent="-263473" algn="l" defTabSz="52694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1261" indent="-263473" algn="l" defTabSz="52694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8209" indent="-263473" algn="l" defTabSz="52694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5155" indent="-263473" algn="l" defTabSz="52694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2103" indent="-263473" algn="l" defTabSz="52694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9049" indent="-263473" algn="l" defTabSz="52694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946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894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842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7786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736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1680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8628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5574" algn="l" defTabSz="5269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npetroleum.in/enquiry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hyperlink" Target="http://www.easternpetroleum.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826" y="2431470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64614" y="1972326"/>
            <a:ext cx="5072573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FUNCTION   OF   A   RELEASE   AGENT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1191" y="2553960"/>
            <a:ext cx="13479423" cy="1023659"/>
            <a:chOff x="513548" y="3352093"/>
            <a:chExt cx="10004073" cy="607855"/>
          </a:xfrm>
        </p:grpSpPr>
        <p:sp>
          <p:nvSpPr>
            <p:cNvPr id="25" name="Rectangle 24"/>
            <p:cNvSpPr/>
            <p:nvPr/>
          </p:nvSpPr>
          <p:spPr>
            <a:xfrm>
              <a:off x="513548" y="3352093"/>
              <a:ext cx="10004073" cy="605697"/>
            </a:xfrm>
            <a:prstGeom prst="rect">
              <a:avLst/>
            </a:prstGeom>
            <a:solidFill>
              <a:srgbClr val="FDD4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TextBox 33"/>
            <p:cNvSpPr txBox="1"/>
            <p:nvPr/>
          </p:nvSpPr>
          <p:spPr>
            <a:xfrm>
              <a:off x="563336" y="3384255"/>
              <a:ext cx="9904494" cy="57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900" b="1" dirty="0">
                  <a:latin typeface="Book Antiqua" pitchFamily="18" charset="0"/>
                </a:rPr>
                <a:t>Concrete </a:t>
              </a:r>
              <a:r>
                <a:rPr lang="en-ZA" sz="1900" b="1" dirty="0" smtClean="0">
                  <a:latin typeface="Book Antiqua" pitchFamily="18" charset="0"/>
                </a:rPr>
                <a:t> bonds </a:t>
              </a:r>
              <a:r>
                <a:rPr lang="en-ZA" sz="1900" dirty="0" smtClean="0">
                  <a:latin typeface="Book Antiqua" pitchFamily="18" charset="0"/>
                </a:rPr>
                <a:t> to  </a:t>
              </a:r>
              <a:r>
                <a:rPr lang="en-ZA" sz="1900" b="1" dirty="0" smtClean="0">
                  <a:latin typeface="Book Antiqua" pitchFamily="18" charset="0"/>
                </a:rPr>
                <a:t>mould  /  formwork</a:t>
              </a:r>
              <a:r>
                <a:rPr lang="en-ZA" sz="1900" dirty="0" smtClean="0">
                  <a:latin typeface="Book Antiqua" pitchFamily="18" charset="0"/>
                </a:rPr>
                <a:t>.  </a:t>
              </a:r>
              <a:r>
                <a:rPr lang="en-ZA" sz="1900" b="1" dirty="0" smtClean="0">
                  <a:latin typeface="Book Antiqua" pitchFamily="18" charset="0"/>
                </a:rPr>
                <a:t>Release  agents</a:t>
              </a:r>
              <a:r>
                <a:rPr lang="en-ZA" sz="1900" dirty="0" smtClean="0">
                  <a:latin typeface="Book Antiqua" pitchFamily="18" charset="0"/>
                </a:rPr>
                <a:t>  are  primarily  used  </a:t>
              </a:r>
              <a:r>
                <a:rPr lang="en-ZA" sz="1900" dirty="0">
                  <a:latin typeface="Book Antiqua" pitchFamily="18" charset="0"/>
                </a:rPr>
                <a:t>to </a:t>
              </a:r>
              <a:r>
                <a:rPr lang="en-ZA" sz="1900" dirty="0" smtClean="0">
                  <a:latin typeface="Book Antiqua" pitchFamily="18" charset="0"/>
                </a:rPr>
                <a:t> </a:t>
              </a:r>
              <a:r>
                <a:rPr lang="en-ZA" sz="1900" b="1" dirty="0" smtClean="0">
                  <a:latin typeface="Book Antiqua" pitchFamily="18" charset="0"/>
                </a:rPr>
                <a:t>assist</a:t>
              </a:r>
              <a:r>
                <a:rPr lang="en-ZA" sz="1900" dirty="0" smtClean="0">
                  <a:latin typeface="Book Antiqua" pitchFamily="18" charset="0"/>
                </a:rPr>
                <a:t>  in  the  </a:t>
              </a:r>
              <a:r>
                <a:rPr lang="en-ZA" sz="1900" dirty="0">
                  <a:latin typeface="Book Antiqua" pitchFamily="18" charset="0"/>
                </a:rPr>
                <a:t>clean</a:t>
              </a:r>
              <a:r>
                <a:rPr lang="en-ZA" sz="1900" dirty="0" smtClean="0">
                  <a:latin typeface="Book Antiqua" pitchFamily="18" charset="0"/>
                </a:rPr>
                <a:t>,  </a:t>
              </a:r>
              <a:r>
                <a:rPr lang="en-ZA" sz="1900" dirty="0">
                  <a:latin typeface="Book Antiqua" pitchFamily="18" charset="0"/>
                </a:rPr>
                <a:t>easy </a:t>
              </a:r>
              <a:r>
                <a:rPr lang="en-ZA" sz="1900" dirty="0" smtClean="0">
                  <a:latin typeface="Book Antiqua" pitchFamily="18" charset="0"/>
                </a:rPr>
                <a:t> </a:t>
              </a:r>
              <a:r>
                <a:rPr lang="en-ZA" sz="1900" b="1" dirty="0" smtClean="0">
                  <a:latin typeface="Book Antiqua" pitchFamily="18" charset="0"/>
                </a:rPr>
                <a:t>and stripping  </a:t>
              </a:r>
              <a:r>
                <a:rPr lang="en-ZA" sz="1900" dirty="0" smtClean="0">
                  <a:latin typeface="Book Antiqua" pitchFamily="18" charset="0"/>
                </a:rPr>
                <a:t>of  a  </a:t>
              </a:r>
              <a:r>
                <a:rPr lang="en-ZA" sz="1900" b="1" dirty="0" smtClean="0">
                  <a:latin typeface="Book Antiqua" pitchFamily="18" charset="0"/>
                </a:rPr>
                <a:t>mould  /  formwork </a:t>
              </a:r>
              <a:r>
                <a:rPr lang="en-ZA" sz="1900" dirty="0" smtClean="0">
                  <a:latin typeface="Book Antiqua" pitchFamily="18" charset="0"/>
                </a:rPr>
                <a:t> </a:t>
              </a:r>
              <a:r>
                <a:rPr lang="en-ZA" sz="1900" b="1" dirty="0">
                  <a:latin typeface="Book Antiqua" pitchFamily="18" charset="0"/>
                </a:rPr>
                <a:t>from </a:t>
              </a:r>
              <a:r>
                <a:rPr lang="en-ZA" sz="1900" b="1" dirty="0" smtClean="0">
                  <a:latin typeface="Book Antiqua" pitchFamily="18" charset="0"/>
                </a:rPr>
                <a:t> concrete</a:t>
              </a:r>
              <a:r>
                <a:rPr lang="en-ZA" sz="1900" dirty="0" smtClean="0">
                  <a:latin typeface="Book Antiqua" pitchFamily="18" charset="0"/>
                </a:rPr>
                <a:t>  </a:t>
              </a:r>
              <a:r>
                <a:rPr lang="en-ZA" sz="1900" b="1" dirty="0" smtClean="0">
                  <a:latin typeface="Book Antiqua" pitchFamily="18" charset="0"/>
                </a:rPr>
                <a:t>without  damaging </a:t>
              </a:r>
              <a:r>
                <a:rPr lang="en-ZA" sz="1900" dirty="0" smtClean="0">
                  <a:latin typeface="Book Antiqua" pitchFamily="18" charset="0"/>
                </a:rPr>
                <a:t> the  </a:t>
              </a:r>
              <a:r>
                <a:rPr lang="en-ZA" sz="1900" dirty="0">
                  <a:latin typeface="Book Antiqua" pitchFamily="18" charset="0"/>
                </a:rPr>
                <a:t>concrete </a:t>
              </a:r>
              <a:r>
                <a:rPr lang="en-ZA" sz="1900" dirty="0" smtClean="0">
                  <a:latin typeface="Book Antiqua" pitchFamily="18" charset="0"/>
                </a:rPr>
                <a:t> or  the  mould / formwork  and  ensure  high  quality  fair  faced  stain  free  concrete</a:t>
              </a:r>
              <a:endParaRPr lang="en-GB" sz="1900" dirty="0">
                <a:latin typeface="Book Antiqua" pitchFamily="18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245" y="3621684"/>
            <a:ext cx="8947310" cy="483385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2428934" y="4118589"/>
            <a:ext cx="9455617" cy="1699526"/>
            <a:chOff x="2568067" y="4374589"/>
            <a:chExt cx="5874900" cy="1232236"/>
          </a:xfrm>
        </p:grpSpPr>
        <p:grpSp>
          <p:nvGrpSpPr>
            <p:cNvPr id="31" name="Group 30"/>
            <p:cNvGrpSpPr/>
            <p:nvPr/>
          </p:nvGrpSpPr>
          <p:grpSpPr>
            <a:xfrm>
              <a:off x="4490226" y="4374589"/>
              <a:ext cx="1708537" cy="1189664"/>
              <a:chOff x="2815441" y="5994459"/>
              <a:chExt cx="1708537" cy="1189664"/>
            </a:xfrm>
          </p:grpSpPr>
          <p:pic>
            <p:nvPicPr>
              <p:cNvPr id="32" name="Picture 31" descr="Wooden texture.jpg"/>
              <p:cNvPicPr>
                <a:picLocks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15441" y="5994459"/>
                <a:ext cx="1679859" cy="1189664"/>
              </a:xfrm>
              <a:prstGeom prst="rect">
                <a:avLst/>
              </a:prstGeom>
              <a:ln w="38100" cmpd="sng">
                <a:solidFill>
                  <a:srgbClr val="FFFF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2815441" y="6658847"/>
                <a:ext cx="1708537" cy="525275"/>
              </a:xfrm>
              <a:prstGeom prst="rect">
                <a:avLst/>
              </a:prstGeom>
              <a:solidFill>
                <a:schemeClr val="bg1">
                  <a:alpha val="81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103085" y="6400973"/>
                <a:ext cx="1157324" cy="278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b="1" dirty="0" smtClean="0">
                    <a:solidFill>
                      <a:schemeClr val="bg1"/>
                    </a:solidFill>
                    <a:latin typeface="Book Antiqua" pitchFamily="18" charset="0"/>
                  </a:rPr>
                  <a:t>Wood</a:t>
                </a:r>
                <a:endParaRPr lang="en-US" sz="1900" b="1" dirty="0">
                  <a:solidFill>
                    <a:schemeClr val="bg1"/>
                  </a:solidFill>
                  <a:latin typeface="Book Antiqua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635093" y="4374589"/>
              <a:ext cx="1192663" cy="1232236"/>
              <a:chOff x="5643637" y="6033402"/>
              <a:chExt cx="1192663" cy="1232236"/>
            </a:xfrm>
          </p:grpSpPr>
          <p:pic>
            <p:nvPicPr>
              <p:cNvPr id="36" name="Picture 35" descr="Metal texture.png"/>
              <p:cNvPicPr>
                <a:picLocks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44315" y="6033402"/>
                <a:ext cx="1188782" cy="1229690"/>
              </a:xfrm>
              <a:prstGeom prst="rect">
                <a:avLst/>
              </a:prstGeom>
              <a:ln w="28575" cmpd="sng">
                <a:solidFill>
                  <a:srgbClr val="FFFF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5647517" y="6682707"/>
                <a:ext cx="1188783" cy="582931"/>
              </a:xfrm>
              <a:prstGeom prst="rect">
                <a:avLst/>
              </a:prstGeom>
              <a:solidFill>
                <a:schemeClr val="bg1">
                  <a:alpha val="81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43637" y="6415446"/>
                <a:ext cx="1188781" cy="278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b="1" dirty="0" smtClean="0">
                    <a:solidFill>
                      <a:schemeClr val="bg1"/>
                    </a:solidFill>
                    <a:latin typeface="Book Antiqua" pitchFamily="18" charset="0"/>
                  </a:rPr>
                  <a:t>Metal</a:t>
                </a:r>
                <a:endParaRPr lang="en-US" sz="1900" b="1" dirty="0">
                  <a:solidFill>
                    <a:schemeClr val="bg1"/>
                  </a:solidFill>
                  <a:latin typeface="Book Antiqua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725018" y="4379463"/>
              <a:ext cx="1681117" cy="1224814"/>
              <a:chOff x="8167978" y="6019251"/>
              <a:chExt cx="1681117" cy="1224814"/>
            </a:xfrm>
          </p:grpSpPr>
          <p:pic>
            <p:nvPicPr>
              <p:cNvPr id="40" name="Picture 39" descr="Plasticc texture.png"/>
              <p:cNvPicPr>
                <a:picLocks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80070" y="6019251"/>
                <a:ext cx="1631876" cy="1184790"/>
              </a:xfrm>
              <a:prstGeom prst="rect">
                <a:avLst/>
              </a:prstGeom>
              <a:ln w="38100" cmpd="sng">
                <a:solidFill>
                  <a:srgbClr val="FFFF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8180100" y="6649124"/>
                <a:ext cx="1631817" cy="594941"/>
              </a:xfrm>
              <a:prstGeom prst="rect">
                <a:avLst/>
              </a:prstGeom>
              <a:solidFill>
                <a:schemeClr val="bg1">
                  <a:alpha val="81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167978" y="6405917"/>
                <a:ext cx="1681117" cy="278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b="1" dirty="0" smtClean="0">
                    <a:solidFill>
                      <a:schemeClr val="bg1"/>
                    </a:solidFill>
                    <a:latin typeface="Book Antiqua" pitchFamily="18" charset="0"/>
                  </a:rPr>
                  <a:t>Plastic + other</a:t>
                </a:r>
                <a:endParaRPr lang="en-US" sz="1900" b="1" dirty="0">
                  <a:solidFill>
                    <a:schemeClr val="bg1"/>
                  </a:solidFill>
                  <a:latin typeface="Book Antiqua" pitchFamily="18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568067" y="5114522"/>
              <a:ext cx="1330595" cy="40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700" b="1" dirty="0" smtClean="0">
                  <a:latin typeface="Book Antiqua" pitchFamily="18" charset="0"/>
                </a:rPr>
                <a:t>Steel  / aluminium</a:t>
              </a:r>
              <a:endParaRPr lang="en-ZA" sz="1700" b="1" dirty="0">
                <a:latin typeface="Book Antiqua" pitchFamily="18" charset="0"/>
              </a:endParaRPr>
            </a:p>
            <a:p>
              <a:endParaRPr lang="en-US" sz="13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63130" y="5050552"/>
              <a:ext cx="1779837" cy="446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700" b="1" dirty="0" smtClean="0">
                  <a:latin typeface="Book Antiqua" pitchFamily="18" charset="0"/>
                </a:rPr>
                <a:t>plastic</a:t>
              </a:r>
              <a:r>
                <a:rPr lang="en-ZA" sz="1700" b="1" dirty="0">
                  <a:latin typeface="Book Antiqua" pitchFamily="18" charset="0"/>
                </a:rPr>
                <a:t>, </a:t>
              </a:r>
              <a:r>
                <a:rPr lang="en-ZA" sz="1700" b="1" dirty="0" smtClean="0">
                  <a:latin typeface="Book Antiqua" pitchFamily="18" charset="0"/>
                </a:rPr>
                <a:t> polystyrene, </a:t>
              </a:r>
              <a:r>
                <a:rPr lang="en-ZA" sz="1700" b="1" dirty="0">
                  <a:latin typeface="Book Antiqua" pitchFamily="18" charset="0"/>
                </a:rPr>
                <a:t>rubber</a:t>
              </a:r>
              <a:r>
                <a:rPr lang="en-ZA" sz="1700" b="1" dirty="0" smtClean="0">
                  <a:latin typeface="Book Antiqua" pitchFamily="18" charset="0"/>
                </a:rPr>
                <a:t>,  latex,  fibreglass</a:t>
              </a:r>
              <a:endParaRPr lang="en-ZA" sz="1700" b="1" dirty="0">
                <a:latin typeface="Book Antiqua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42843" y="5858993"/>
            <a:ext cx="12516129" cy="1242855"/>
            <a:chOff x="239693" y="6627110"/>
            <a:chExt cx="9289143" cy="1258704"/>
          </a:xfrm>
        </p:grpSpPr>
        <p:sp>
          <p:nvSpPr>
            <p:cNvPr id="30" name="Rectangle 29"/>
            <p:cNvSpPr/>
            <p:nvPr/>
          </p:nvSpPr>
          <p:spPr>
            <a:xfrm>
              <a:off x="239693" y="6831733"/>
              <a:ext cx="9289143" cy="10540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69419" y="6627110"/>
              <a:ext cx="8829692" cy="1215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ZA" sz="1500" dirty="0"/>
            </a:p>
            <a:p>
              <a:pPr algn="ctr"/>
              <a:r>
                <a:rPr lang="en-ZA" sz="1900" dirty="0" smtClean="0">
                  <a:latin typeface="Book Antiqua" pitchFamily="18" charset="0"/>
                </a:rPr>
                <a:t>In  order  to  achieve  the  satisfactory  concrete  release  from  a  mould / form,  it  </a:t>
              </a:r>
              <a:r>
                <a:rPr lang="en-ZA" sz="1900" dirty="0">
                  <a:latin typeface="Book Antiqua" pitchFamily="18" charset="0"/>
                </a:rPr>
                <a:t>is </a:t>
              </a:r>
              <a:r>
                <a:rPr lang="en-ZA" sz="1900" dirty="0" smtClean="0">
                  <a:latin typeface="Book Antiqua" pitchFamily="18" charset="0"/>
                </a:rPr>
                <a:t> imperative  to  </a:t>
              </a:r>
              <a:r>
                <a:rPr lang="en-ZA" sz="1900" dirty="0">
                  <a:latin typeface="Book Antiqua" pitchFamily="18" charset="0"/>
                </a:rPr>
                <a:t>choose </a:t>
              </a:r>
              <a:r>
                <a:rPr lang="en-ZA" sz="1900" dirty="0" smtClean="0">
                  <a:latin typeface="Book Antiqua" pitchFamily="18" charset="0"/>
                </a:rPr>
                <a:t>the  correct  release  agent.</a:t>
              </a:r>
            </a:p>
            <a:p>
              <a:pPr algn="ctr"/>
              <a:r>
                <a:rPr lang="en-ZA" sz="1900" dirty="0" smtClean="0">
                  <a:latin typeface="Book Antiqua" pitchFamily="18" charset="0"/>
                </a:rPr>
                <a:t>This  </a:t>
              </a:r>
              <a:r>
                <a:rPr lang="en-ZA" sz="1900" dirty="0">
                  <a:latin typeface="Book Antiqua" pitchFamily="18" charset="0"/>
                </a:rPr>
                <a:t>comprehensive </a:t>
              </a:r>
              <a:r>
                <a:rPr lang="en-ZA" sz="1900" dirty="0" smtClean="0">
                  <a:latin typeface="Book Antiqua" pitchFamily="18" charset="0"/>
                </a:rPr>
                <a:t> guide  is  designed  to  </a:t>
              </a:r>
              <a:r>
                <a:rPr lang="en-ZA" sz="1900" dirty="0">
                  <a:latin typeface="Book Antiqua" pitchFamily="18" charset="0"/>
                </a:rPr>
                <a:t>help </a:t>
              </a:r>
              <a:r>
                <a:rPr lang="en-ZA" sz="1900" dirty="0" smtClean="0">
                  <a:latin typeface="Book Antiqua" pitchFamily="18" charset="0"/>
                </a:rPr>
                <a:t> you  select  the  </a:t>
              </a:r>
              <a:r>
                <a:rPr lang="en-ZA" sz="1900" dirty="0">
                  <a:latin typeface="Book Antiqua" pitchFamily="18" charset="0"/>
                </a:rPr>
                <a:t>right </a:t>
              </a:r>
              <a:r>
                <a:rPr lang="en-ZA" sz="1900" dirty="0" smtClean="0">
                  <a:latin typeface="Book Antiqua" pitchFamily="18" charset="0"/>
                </a:rPr>
                <a:t>product.</a:t>
              </a:r>
              <a:endParaRPr lang="en-GB" sz="1900" b="1" dirty="0">
                <a:latin typeface="Book Antiqua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2" name="Rectangle 1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76717" y="5071281"/>
            <a:ext cx="2781917" cy="878141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pPr algn="ctr"/>
            <a:r>
              <a:rPr lang="en-ZA" sz="1700" b="1" dirty="0" smtClean="0">
                <a:latin typeface="Book Antiqua" pitchFamily="18" charset="0"/>
              </a:rPr>
              <a:t>timber,  plywood,</a:t>
            </a:r>
          </a:p>
          <a:p>
            <a:pPr algn="ctr"/>
            <a:r>
              <a:rPr lang="en-ZA" sz="1700" b="1" dirty="0" smtClean="0">
                <a:latin typeface="Book Antiqua" pitchFamily="18" charset="0"/>
              </a:rPr>
              <a:t>resin ply,  shutter  board</a:t>
            </a:r>
            <a:endParaRPr lang="en-ZA" sz="1700" b="1" dirty="0">
              <a:latin typeface="Book Antiqua" pitchFamily="18" charset="0"/>
            </a:endParaRPr>
          </a:p>
          <a:p>
            <a:pPr algn="ctr"/>
            <a:endParaRPr lang="en-US" sz="1700" dirty="0">
              <a:latin typeface="Book Antiqua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9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62222"/>
            <a:ext cx="14210148" cy="4880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86103" y="1945770"/>
            <a:ext cx="2629595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SHUTTERING   OIL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1773" y="2482578"/>
            <a:ext cx="8962966" cy="4879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19073" y="3154429"/>
            <a:ext cx="4449774" cy="3063354"/>
          </a:xfrm>
          <a:prstGeom prst="rect">
            <a:avLst/>
          </a:prstGeom>
        </p:spPr>
        <p:txBody>
          <a:bodyPr wrap="square" lIns="92407" tIns="46204" rIns="92407" bIns="46204" anchor="ctr">
            <a:spAutoFit/>
          </a:bodyPr>
          <a:lstStyle/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Mineral  based</a:t>
            </a: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Suitable  to  pre - cast</a:t>
            </a:r>
            <a:endParaRPr lang="en-ZA" sz="1900" dirty="0">
              <a:latin typeface="Book Antiqua" pitchFamily="18" charset="0"/>
            </a:endParaRP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Used  </a:t>
            </a:r>
            <a:r>
              <a:rPr lang="en-ZA" sz="1900" dirty="0">
                <a:latin typeface="Book Antiqua" pitchFamily="18" charset="0"/>
              </a:rPr>
              <a:t>on </a:t>
            </a:r>
            <a:r>
              <a:rPr lang="en-ZA" sz="1900" dirty="0" smtClean="0">
                <a:latin typeface="Book Antiqua" pitchFamily="18" charset="0"/>
              </a:rPr>
              <a:t> all  types  of  formwork</a:t>
            </a:r>
            <a:endParaRPr lang="en-ZA" sz="1900" dirty="0">
              <a:latin typeface="Book Antiqua" pitchFamily="18" charset="0"/>
            </a:endParaRP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Ideal  for  </a:t>
            </a:r>
            <a:r>
              <a:rPr lang="en-ZA" sz="1900" dirty="0">
                <a:latin typeface="Book Antiqua" pitchFamily="18" charset="0"/>
              </a:rPr>
              <a:t>formwork </a:t>
            </a:r>
            <a:r>
              <a:rPr lang="en-ZA" sz="1900" dirty="0" smtClean="0">
                <a:latin typeface="Book Antiqua" pitchFamily="18" charset="0"/>
              </a:rPr>
              <a:t> suppliers</a:t>
            </a: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Contains  no  Solvents</a:t>
            </a: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Easy  Stripping</a:t>
            </a: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All  types  of  moulds</a:t>
            </a:r>
            <a:endParaRPr lang="en-GB" sz="1900" dirty="0">
              <a:latin typeface="Book Antiqu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49818" y="2563820"/>
            <a:ext cx="8706847" cy="4709594"/>
          </a:xfrm>
          <a:prstGeom prst="rect">
            <a:avLst/>
          </a:prstGeom>
          <a:noFill/>
          <a:ln w="57150" cmpd="sng">
            <a:solidFill>
              <a:srgbClr val="FDD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4153" y="2700309"/>
            <a:ext cx="4768286" cy="385698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r>
              <a:rPr lang="en-US" sz="1900" b="1" dirty="0" smtClean="0">
                <a:latin typeface="Book Antiqua" pitchFamily="18" charset="0"/>
              </a:rPr>
              <a:t>SUMMARY</a:t>
            </a:r>
            <a:endParaRPr lang="en-US" sz="1900" b="1" dirty="0">
              <a:latin typeface="Book Antiqu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77842" y="2675474"/>
            <a:ext cx="3026445" cy="4494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905345" y="3952041"/>
            <a:ext cx="2094919" cy="821264"/>
            <a:chOff x="1747537" y="5849142"/>
            <a:chExt cx="3848432" cy="1189670"/>
          </a:xfrm>
        </p:grpSpPr>
        <p:pic>
          <p:nvPicPr>
            <p:cNvPr id="29" name="Picture 28" descr="Wooden texture.jpg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7537" y="5849142"/>
              <a:ext cx="3848432" cy="1189665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1747537" y="6508618"/>
              <a:ext cx="3848432" cy="530194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0632" y="6508623"/>
              <a:ext cx="2602240" cy="51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rgbClr val="475A67"/>
                  </a:solidFill>
                  <a:latin typeface="Book Antiqua" pitchFamily="18" charset="0"/>
                </a:rPr>
                <a:t>Wood</a:t>
              </a:r>
              <a:endParaRPr lang="en-US" sz="17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72093" y="3110573"/>
            <a:ext cx="2028179" cy="757417"/>
            <a:chOff x="5644315" y="6033402"/>
            <a:chExt cx="1188783" cy="1179461"/>
          </a:xfrm>
        </p:grpSpPr>
        <p:pic>
          <p:nvPicPr>
            <p:cNvPr id="33" name="Picture 32" descr="Metal texture.pn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4317" y="6033402"/>
              <a:ext cx="1188781" cy="1160881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tangle 33"/>
            <p:cNvSpPr/>
            <p:nvPr/>
          </p:nvSpPr>
          <p:spPr>
            <a:xfrm>
              <a:off x="5644315" y="6658847"/>
              <a:ext cx="1188782" cy="545194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4317" y="6661698"/>
              <a:ext cx="1188781" cy="551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rgbClr val="475A67"/>
                  </a:solidFill>
                  <a:latin typeface="Book Antiqua" pitchFamily="18" charset="0"/>
                </a:rPr>
                <a:t>Metal</a:t>
              </a:r>
              <a:endParaRPr lang="en-US" sz="17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905349" y="4873642"/>
            <a:ext cx="2128293" cy="809952"/>
            <a:chOff x="7824450" y="6488475"/>
            <a:chExt cx="1705319" cy="771494"/>
          </a:xfrm>
        </p:grpSpPr>
        <p:pic>
          <p:nvPicPr>
            <p:cNvPr id="37" name="Picture 36" descr="Plasticc texture.png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24450" y="6488475"/>
              <a:ext cx="1705318" cy="715565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Rectangle 37"/>
            <p:cNvSpPr/>
            <p:nvPr/>
          </p:nvSpPr>
          <p:spPr>
            <a:xfrm>
              <a:off x="7851190" y="6934665"/>
              <a:ext cx="1651839" cy="294058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24450" y="6893515"/>
              <a:ext cx="1705319" cy="366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475A67"/>
                  </a:solidFill>
                  <a:latin typeface="Book Antiqua" pitchFamily="18" charset="0"/>
                </a:rPr>
                <a:t>Man - made</a:t>
              </a:r>
              <a:endParaRPr lang="en-US" sz="19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068884" y="2718545"/>
            <a:ext cx="2686172" cy="385698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r>
              <a:rPr lang="en-US" sz="1900" b="1" dirty="0" smtClean="0">
                <a:latin typeface="Book Antiqua" pitchFamily="18" charset="0"/>
              </a:rPr>
              <a:t>FORMWORK</a:t>
            </a:r>
            <a:endParaRPr lang="en-US" sz="19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85" y="5650777"/>
            <a:ext cx="2654159" cy="152254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48" name="Rectangle 47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  <p:sp>
        <p:nvSpPr>
          <p:cNvPr id="56" name="L-Shape 55"/>
          <p:cNvSpPr/>
          <p:nvPr/>
        </p:nvSpPr>
        <p:spPr>
          <a:xfrm rot="18146928">
            <a:off x="11110993" y="5026245"/>
            <a:ext cx="433918" cy="248349"/>
          </a:xfrm>
          <a:prstGeom prst="corner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57" name="L-Shape 56"/>
          <p:cNvSpPr/>
          <p:nvPr/>
        </p:nvSpPr>
        <p:spPr>
          <a:xfrm rot="18146928">
            <a:off x="11066132" y="4196039"/>
            <a:ext cx="433918" cy="248349"/>
          </a:xfrm>
          <a:prstGeom prst="corner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58" name="L-Shape 57"/>
          <p:cNvSpPr/>
          <p:nvPr/>
        </p:nvSpPr>
        <p:spPr>
          <a:xfrm rot="18146928">
            <a:off x="11066132" y="3294165"/>
            <a:ext cx="433918" cy="248349"/>
          </a:xfrm>
          <a:prstGeom prst="corner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49587"/>
            <a:ext cx="14210148" cy="494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57198" y="1928784"/>
            <a:ext cx="1887405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MOULD   OIL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02905" y="2484449"/>
            <a:ext cx="8962966" cy="4879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118730" y="3612156"/>
            <a:ext cx="5183105" cy="1278250"/>
          </a:xfrm>
          <a:prstGeom prst="rect">
            <a:avLst/>
          </a:prstGeom>
        </p:spPr>
        <p:txBody>
          <a:bodyPr wrap="square" lIns="92407" tIns="46204" rIns="92407" bIns="46204" anchor="ctr">
            <a:spAutoFit/>
          </a:bodyPr>
          <a:lstStyle/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Mineral  </a:t>
            </a:r>
            <a:r>
              <a:rPr lang="en-ZA" sz="1900" dirty="0">
                <a:latin typeface="Book Antiqua" pitchFamily="18" charset="0"/>
              </a:rPr>
              <a:t>based</a:t>
            </a: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Suitable  for  steam  </a:t>
            </a:r>
            <a:r>
              <a:rPr lang="en-ZA" sz="1900" dirty="0">
                <a:latin typeface="Book Antiqua" pitchFamily="18" charset="0"/>
              </a:rPr>
              <a:t>curing</a:t>
            </a: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Ideal  for  pre - cast  pipes.</a:t>
            </a:r>
            <a:endParaRPr lang="en-ZA" sz="1900" dirty="0">
              <a:latin typeface="Book Antiqua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30950" y="2565700"/>
            <a:ext cx="8706847" cy="4709594"/>
          </a:xfrm>
          <a:prstGeom prst="rect">
            <a:avLst/>
          </a:prstGeom>
          <a:noFill/>
          <a:ln w="57150" cmpd="sng">
            <a:solidFill>
              <a:srgbClr val="FDD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165286" y="2702181"/>
            <a:ext cx="4768286" cy="401087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SUMMARY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406591" y="2677354"/>
            <a:ext cx="3026445" cy="4494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880652" y="2720417"/>
            <a:ext cx="4768286" cy="385698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r>
              <a:rPr lang="en-US" sz="1900" b="1" dirty="0" smtClean="0">
                <a:latin typeface="Book Antiqua" pitchFamily="18" charset="0"/>
              </a:rPr>
              <a:t>FORMWORK</a:t>
            </a:r>
            <a:endParaRPr lang="en-US" sz="1900" b="1" dirty="0">
              <a:latin typeface="Book Antiqua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803747" y="3966555"/>
            <a:ext cx="2094919" cy="821264"/>
            <a:chOff x="1747537" y="5849142"/>
            <a:chExt cx="3848432" cy="1189670"/>
          </a:xfrm>
        </p:grpSpPr>
        <p:pic>
          <p:nvPicPr>
            <p:cNvPr id="36" name="Picture 35" descr="Wooden texture.jpg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7537" y="5849142"/>
              <a:ext cx="3848432" cy="1189665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Rectangle 36"/>
            <p:cNvSpPr/>
            <p:nvPr/>
          </p:nvSpPr>
          <p:spPr>
            <a:xfrm>
              <a:off x="1747537" y="6508618"/>
              <a:ext cx="3848432" cy="530194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70632" y="6508623"/>
              <a:ext cx="2602240" cy="51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rgbClr val="475A67"/>
                  </a:solidFill>
                  <a:latin typeface="Book Antiqua" pitchFamily="18" charset="0"/>
                </a:rPr>
                <a:t>Wood</a:t>
              </a:r>
              <a:endParaRPr lang="en-US" sz="17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70495" y="3125087"/>
            <a:ext cx="2028179" cy="757417"/>
            <a:chOff x="5644315" y="6033402"/>
            <a:chExt cx="1188783" cy="1179461"/>
          </a:xfrm>
        </p:grpSpPr>
        <p:pic>
          <p:nvPicPr>
            <p:cNvPr id="40" name="Picture 39" descr="Metal texture.pn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4317" y="6033402"/>
              <a:ext cx="1188781" cy="1160881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5644315" y="6658847"/>
              <a:ext cx="1188782" cy="545194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44317" y="6661698"/>
              <a:ext cx="1188781" cy="551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rgbClr val="475A67"/>
                  </a:solidFill>
                  <a:latin typeface="Book Antiqua" pitchFamily="18" charset="0"/>
                </a:rPr>
                <a:t>Metal</a:t>
              </a:r>
              <a:endParaRPr lang="en-US" sz="17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803751" y="4888156"/>
            <a:ext cx="2128293" cy="809952"/>
            <a:chOff x="7824450" y="6488475"/>
            <a:chExt cx="1705319" cy="771494"/>
          </a:xfrm>
        </p:grpSpPr>
        <p:pic>
          <p:nvPicPr>
            <p:cNvPr id="44" name="Picture 43" descr="Plasticc texture.png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24450" y="6488475"/>
              <a:ext cx="1705318" cy="715565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Rectangle 44"/>
            <p:cNvSpPr/>
            <p:nvPr/>
          </p:nvSpPr>
          <p:spPr>
            <a:xfrm>
              <a:off x="7851190" y="6934665"/>
              <a:ext cx="1651839" cy="294058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24450" y="6893515"/>
              <a:ext cx="1705319" cy="366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475A67"/>
                  </a:solidFill>
                  <a:latin typeface="Book Antiqua" pitchFamily="18" charset="0"/>
                </a:rPr>
                <a:t>Man - made</a:t>
              </a:r>
              <a:endParaRPr lang="en-US" sz="19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pic>
        <p:nvPicPr>
          <p:cNvPr id="1026" name="Picture 2" descr="E:\Rajesh\Mold WCX\0Q4124246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5168" y="5665298"/>
            <a:ext cx="2629290" cy="1507003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32" name="Rectangle 31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  <p:sp>
        <p:nvSpPr>
          <p:cNvPr id="56" name="L-Shape 55"/>
          <p:cNvSpPr/>
          <p:nvPr/>
        </p:nvSpPr>
        <p:spPr>
          <a:xfrm rot="18146928">
            <a:off x="10994881" y="4982703"/>
            <a:ext cx="433918" cy="248349"/>
          </a:xfrm>
          <a:prstGeom prst="corner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49587"/>
            <a:ext cx="14210148" cy="494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85062" y="1943298"/>
            <a:ext cx="2031676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MOULD   WCX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02905" y="2484449"/>
            <a:ext cx="8962966" cy="4879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118730" y="3612156"/>
            <a:ext cx="5183105" cy="1324417"/>
          </a:xfrm>
          <a:prstGeom prst="rect">
            <a:avLst/>
          </a:prstGeom>
        </p:spPr>
        <p:txBody>
          <a:bodyPr wrap="square" lIns="92407" tIns="46204" rIns="92407" bIns="46204" anchor="ctr">
            <a:spAutoFit/>
          </a:bodyPr>
          <a:lstStyle/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2000" dirty="0" smtClean="0">
                <a:latin typeface="Book Antiqua" pitchFamily="18" charset="0"/>
              </a:rPr>
              <a:t> Mineral  </a:t>
            </a:r>
            <a:r>
              <a:rPr lang="en-ZA" sz="2000" dirty="0">
                <a:latin typeface="Book Antiqua" pitchFamily="18" charset="0"/>
              </a:rPr>
              <a:t>based</a:t>
            </a: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2000" dirty="0" smtClean="0">
                <a:latin typeface="Book Antiqua" pitchFamily="18" charset="0"/>
              </a:rPr>
              <a:t> Suitable  for  steam  </a:t>
            </a:r>
            <a:r>
              <a:rPr lang="en-ZA" sz="2000" dirty="0">
                <a:latin typeface="Book Antiqua" pitchFamily="18" charset="0"/>
              </a:rPr>
              <a:t>curing</a:t>
            </a:r>
          </a:p>
          <a:p>
            <a:pPr marL="288769" lvl="1" indent="-288769">
              <a:spcBef>
                <a:spcPts val="1212"/>
              </a:spcBef>
              <a:buClr>
                <a:schemeClr val="tx1"/>
              </a:buClr>
              <a:buSzPct val="119000"/>
              <a:buFont typeface="Wingdings" charset="2"/>
              <a:buChar char=""/>
            </a:pPr>
            <a:r>
              <a:rPr lang="en-ZA" sz="2000" dirty="0" smtClean="0">
                <a:latin typeface="Book Antiqua" pitchFamily="18" charset="0"/>
              </a:rPr>
              <a:t> Ideal  for  pre - cast  pipes.</a:t>
            </a:r>
            <a:endParaRPr lang="en-ZA" sz="2000" dirty="0">
              <a:latin typeface="Book Antiqua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30950" y="2565700"/>
            <a:ext cx="8706847" cy="4709594"/>
          </a:xfrm>
          <a:prstGeom prst="rect">
            <a:avLst/>
          </a:prstGeom>
          <a:noFill/>
          <a:ln w="57150" cmpd="sng">
            <a:solidFill>
              <a:srgbClr val="FDD4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165286" y="2702181"/>
            <a:ext cx="4768286" cy="401087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SUMMARY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406591" y="2677354"/>
            <a:ext cx="3026445" cy="4494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851626" y="2720417"/>
            <a:ext cx="2627342" cy="385698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r>
              <a:rPr lang="en-US" sz="1900" b="1" dirty="0" smtClean="0">
                <a:latin typeface="Book Antiqua" pitchFamily="18" charset="0"/>
              </a:rPr>
              <a:t>FORMWORK</a:t>
            </a:r>
            <a:endParaRPr lang="en-US" sz="19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68" y="5678061"/>
            <a:ext cx="2629290" cy="148456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803747" y="3966555"/>
            <a:ext cx="2094919" cy="821264"/>
            <a:chOff x="1747537" y="5849142"/>
            <a:chExt cx="3848432" cy="1189670"/>
          </a:xfrm>
        </p:grpSpPr>
        <p:pic>
          <p:nvPicPr>
            <p:cNvPr id="35" name="Picture 34" descr="Wooden texture.jp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7537" y="5849142"/>
              <a:ext cx="3848432" cy="1189665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Rectangle 35"/>
            <p:cNvSpPr/>
            <p:nvPr/>
          </p:nvSpPr>
          <p:spPr>
            <a:xfrm>
              <a:off x="1747537" y="6508618"/>
              <a:ext cx="3848432" cy="530194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0632" y="6508623"/>
              <a:ext cx="2602240" cy="51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rgbClr val="475A67"/>
                  </a:solidFill>
                  <a:latin typeface="Book Antiqua" pitchFamily="18" charset="0"/>
                </a:rPr>
                <a:t>Wood</a:t>
              </a:r>
              <a:endParaRPr lang="en-US" sz="17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870495" y="3125087"/>
            <a:ext cx="2028179" cy="757417"/>
            <a:chOff x="5644315" y="6033402"/>
            <a:chExt cx="1188783" cy="1179461"/>
          </a:xfrm>
        </p:grpSpPr>
        <p:pic>
          <p:nvPicPr>
            <p:cNvPr id="39" name="Picture 38" descr="Metal texture.png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4317" y="6033402"/>
              <a:ext cx="1188781" cy="1160881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Rectangle 39"/>
            <p:cNvSpPr/>
            <p:nvPr/>
          </p:nvSpPr>
          <p:spPr>
            <a:xfrm>
              <a:off x="5644315" y="6658847"/>
              <a:ext cx="1188782" cy="545194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44317" y="6661698"/>
              <a:ext cx="1188781" cy="551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rgbClr val="475A67"/>
                  </a:solidFill>
                  <a:latin typeface="Book Antiqua" pitchFamily="18" charset="0"/>
                </a:rPr>
                <a:t>Metal</a:t>
              </a:r>
              <a:endParaRPr lang="en-US" sz="17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3751" y="4888156"/>
            <a:ext cx="2128293" cy="809952"/>
            <a:chOff x="7824450" y="6488475"/>
            <a:chExt cx="1705319" cy="771494"/>
          </a:xfrm>
        </p:grpSpPr>
        <p:pic>
          <p:nvPicPr>
            <p:cNvPr id="43" name="Picture 42" descr="Plasticc texture.png"/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24450" y="6488475"/>
              <a:ext cx="1705318" cy="715565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Rectangle 43"/>
            <p:cNvSpPr/>
            <p:nvPr/>
          </p:nvSpPr>
          <p:spPr>
            <a:xfrm>
              <a:off x="7851190" y="6934665"/>
              <a:ext cx="1651839" cy="294058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24450" y="6893515"/>
              <a:ext cx="1705319" cy="366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475A67"/>
                  </a:solidFill>
                  <a:latin typeface="Book Antiqua" pitchFamily="18" charset="0"/>
                </a:rPr>
                <a:t>Man - made</a:t>
              </a:r>
              <a:endParaRPr lang="en-US" sz="1900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sp>
        <p:nvSpPr>
          <p:cNvPr id="46" name="L-Shape 45"/>
          <p:cNvSpPr/>
          <p:nvPr/>
        </p:nvSpPr>
        <p:spPr>
          <a:xfrm rot="18146928">
            <a:off x="10971064" y="3508617"/>
            <a:ext cx="433918" cy="248349"/>
          </a:xfrm>
          <a:prstGeom prst="corner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33" name="Rectangle 32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  <p:sp>
        <p:nvSpPr>
          <p:cNvPr id="57" name="L-Shape 56"/>
          <p:cNvSpPr/>
          <p:nvPr/>
        </p:nvSpPr>
        <p:spPr>
          <a:xfrm rot="18146928">
            <a:off x="10994881" y="4982703"/>
            <a:ext cx="433918" cy="248349"/>
          </a:xfrm>
          <a:prstGeom prst="corner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35780"/>
              </p:ext>
            </p:extLst>
          </p:nvPr>
        </p:nvGraphicFramePr>
        <p:xfrm>
          <a:off x="319314" y="2694597"/>
          <a:ext cx="13716001" cy="434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131"/>
                <a:gridCol w="1911290"/>
                <a:gridCol w="1911290"/>
                <a:gridCol w="1911290"/>
              </a:tblGrid>
              <a:tr h="1378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Eastto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 Range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153840" marR="1538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53840" marR="1538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53840" marR="1538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53840" marR="1538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16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Book Antiqua" pitchFamily="18" charset="0"/>
                        </a:rPr>
                        <a:t>Eastto</a:t>
                      </a:r>
                      <a:r>
                        <a:rPr lang="en-US" sz="2000" b="1" dirty="0" smtClean="0">
                          <a:effectLst/>
                          <a:latin typeface="Book Antiqua" pitchFamily="18" charset="0"/>
                        </a:rPr>
                        <a:t>  Shuttering  Oil</a:t>
                      </a:r>
                      <a:endParaRPr lang="en-US" sz="2000" b="0" dirty="0">
                        <a:effectLst/>
                        <a:latin typeface="Book Antiqua" pitchFamily="18" charset="0"/>
                      </a:endParaRPr>
                    </a:p>
                  </a:txBody>
                  <a:tcPr marL="153840" marR="15384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43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effectLst/>
                          <a:latin typeface="Frutiger LT 55 Roman"/>
                        </a:rPr>
                        <a:t> </a:t>
                      </a:r>
                      <a:endParaRPr lang="en-US" sz="3300" dirty="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>
                          <a:effectLst/>
                          <a:latin typeface="Frutiger LT 55 Roman"/>
                        </a:rPr>
                        <a:t> </a:t>
                      </a:r>
                      <a:endParaRPr lang="en-US" sz="330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effectLst/>
                          <a:latin typeface="Frutiger LT 55 Roman"/>
                        </a:rPr>
                        <a:t> </a:t>
                      </a:r>
                      <a:endParaRPr lang="en-US" sz="3300" dirty="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16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Book Antiqua" pitchFamily="18" charset="0"/>
                        </a:rPr>
                        <a:t>Eastto</a:t>
                      </a:r>
                      <a:r>
                        <a:rPr lang="en-US" sz="2000" b="1" baseline="0" dirty="0" smtClean="0">
                          <a:effectLst/>
                          <a:latin typeface="Book Antiqua" pitchFamily="18" charset="0"/>
                        </a:rPr>
                        <a:t>  Mould  Oil</a:t>
                      </a:r>
                      <a:endParaRPr lang="en-US" sz="2000" b="0" dirty="0">
                        <a:effectLst/>
                        <a:latin typeface="Book Antiqua" pitchFamily="18" charset="0"/>
                      </a:endParaRPr>
                    </a:p>
                  </a:txBody>
                  <a:tcPr marL="153840" marR="15384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43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effectLst/>
                          <a:latin typeface="Frutiger LT 55 Roman"/>
                        </a:rPr>
                        <a:t> </a:t>
                      </a:r>
                      <a:endParaRPr lang="en-US" sz="3300" dirty="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effectLst/>
                          <a:latin typeface="Frutiger LT 55 Roman"/>
                        </a:rPr>
                        <a:t> </a:t>
                      </a:r>
                      <a:endParaRPr lang="en-US" sz="3300" dirty="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effectLst/>
                          <a:latin typeface="Frutiger LT 55 Roman"/>
                        </a:rPr>
                        <a:t> </a:t>
                      </a:r>
                      <a:endParaRPr lang="en-US" sz="3300" dirty="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16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  <a:latin typeface="Book Antiqua" pitchFamily="18" charset="0"/>
                        </a:rPr>
                        <a:t>Eastto</a:t>
                      </a:r>
                      <a:r>
                        <a:rPr lang="en-US" sz="2000" b="1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smtClean="0">
                          <a:effectLst/>
                          <a:latin typeface="Book Antiqua" pitchFamily="18" charset="0"/>
                        </a:rPr>
                        <a:t> Mould  WCX</a:t>
                      </a:r>
                      <a:endParaRPr lang="en-US" sz="2000" b="0" dirty="0">
                        <a:effectLst/>
                        <a:latin typeface="Book Antiqua" pitchFamily="18" charset="0"/>
                      </a:endParaRPr>
                    </a:p>
                  </a:txBody>
                  <a:tcPr marL="153840" marR="15384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43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>
                          <a:effectLst/>
                          <a:latin typeface="Frutiger LT 55 Roman"/>
                        </a:rPr>
                        <a:t> </a:t>
                      </a:r>
                      <a:endParaRPr lang="en-US" sz="330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effectLst/>
                          <a:latin typeface="Frutiger LT 55 Roman"/>
                        </a:rPr>
                        <a:t> </a:t>
                      </a:r>
                      <a:endParaRPr lang="en-US" sz="3300" dirty="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300" b="1" dirty="0">
                          <a:effectLst/>
                          <a:latin typeface="Frutiger LT 55 Roman"/>
                        </a:rPr>
                        <a:t> </a:t>
                      </a:r>
                      <a:endParaRPr lang="en-US" sz="3300" dirty="0">
                        <a:effectLst/>
                      </a:endParaRPr>
                    </a:p>
                  </a:txBody>
                  <a:tcPr marL="153840" marR="15384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8946">
                <a:tc gridSpan="4">
                  <a:txBody>
                    <a:bodyPr/>
                    <a:lstStyle/>
                    <a:p>
                      <a:pPr algn="l"/>
                      <a:endParaRPr lang="en-US" sz="3300" dirty="0">
                        <a:effectLst/>
                      </a:endParaRPr>
                    </a:p>
                  </a:txBody>
                  <a:tcPr marL="153840" marR="15384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43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0511862" y="2883310"/>
            <a:ext cx="1291720" cy="1022540"/>
            <a:chOff x="4397590" y="5994457"/>
            <a:chExt cx="1167657" cy="1189671"/>
          </a:xfrm>
        </p:grpSpPr>
        <p:pic>
          <p:nvPicPr>
            <p:cNvPr id="54" name="Picture 53" descr="Wooden texture.jpg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7590" y="5994457"/>
              <a:ext cx="1165636" cy="1189664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Rectangle 54"/>
            <p:cNvSpPr/>
            <p:nvPr/>
          </p:nvSpPr>
          <p:spPr>
            <a:xfrm>
              <a:off x="4397590" y="6658853"/>
              <a:ext cx="1165637" cy="52527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07921" y="6653925"/>
              <a:ext cx="1157326" cy="41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475A67"/>
                  </a:solidFill>
                  <a:latin typeface="Book Antiqua" pitchFamily="18" charset="0"/>
                </a:rPr>
                <a:t>Wood</a:t>
              </a:r>
              <a:endParaRPr lang="en-US" sz="1700" b="1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583137" y="2883849"/>
            <a:ext cx="1315092" cy="1027547"/>
            <a:chOff x="6245362" y="6033418"/>
            <a:chExt cx="1188786" cy="1170641"/>
          </a:xfrm>
        </p:grpSpPr>
        <p:pic>
          <p:nvPicPr>
            <p:cNvPr id="58" name="Picture 57" descr="Metal texture.pn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5367" y="6033418"/>
              <a:ext cx="1188781" cy="1160881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Rectangle 58"/>
            <p:cNvSpPr/>
            <p:nvPr/>
          </p:nvSpPr>
          <p:spPr>
            <a:xfrm>
              <a:off x="6245362" y="6658865"/>
              <a:ext cx="1188782" cy="545194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45366" y="6661724"/>
              <a:ext cx="1188781" cy="403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475A67"/>
                  </a:solidFill>
                  <a:latin typeface="Book Antiqua" pitchFamily="18" charset="0"/>
                </a:rPr>
                <a:t>Metal</a:t>
              </a:r>
              <a:endParaRPr lang="en-US" sz="1700" b="1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2161405" y="2851705"/>
            <a:ext cx="1886508" cy="1110747"/>
            <a:chOff x="10077977" y="5968993"/>
            <a:chExt cx="1705319" cy="1292289"/>
          </a:xfrm>
        </p:grpSpPr>
        <p:pic>
          <p:nvPicPr>
            <p:cNvPr id="62" name="Picture 61" descr="Plasticc texture.png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20600" y="5968993"/>
              <a:ext cx="1188000" cy="1184790"/>
            </a:xfrm>
            <a:prstGeom prst="rect">
              <a:avLst/>
            </a:prstGeom>
            <a:ln w="1905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3" name="Rectangle 62"/>
            <p:cNvSpPr/>
            <p:nvPr/>
          </p:nvSpPr>
          <p:spPr>
            <a:xfrm>
              <a:off x="10320599" y="6625044"/>
              <a:ext cx="1188000" cy="528737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077977" y="6545122"/>
              <a:ext cx="1705319" cy="71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475A67"/>
                  </a:solidFill>
                  <a:latin typeface="Book Antiqua" pitchFamily="18" charset="0"/>
                </a:rPr>
                <a:t>Plastic + </a:t>
              </a:r>
            </a:p>
            <a:p>
              <a:pPr algn="ctr"/>
              <a:r>
                <a:rPr lang="en-US" sz="1700" b="1" dirty="0" smtClean="0">
                  <a:solidFill>
                    <a:srgbClr val="475A67"/>
                  </a:solidFill>
                  <a:latin typeface="Book Antiqua" pitchFamily="18" charset="0"/>
                </a:rPr>
                <a:t>others</a:t>
              </a:r>
              <a:endParaRPr lang="en-US" sz="1700" b="1" dirty="0">
                <a:solidFill>
                  <a:srgbClr val="475A67"/>
                </a:solidFill>
                <a:latin typeface="Book Antiqua" pitchFamily="18" charset="0"/>
              </a:endParaRPr>
            </a:p>
          </p:txBody>
        </p:sp>
      </p:grpSp>
      <p:sp>
        <p:nvSpPr>
          <p:cNvPr id="65" name="L-Shape 64"/>
          <p:cNvSpPr/>
          <p:nvPr/>
        </p:nvSpPr>
        <p:spPr>
          <a:xfrm rot="18146928">
            <a:off x="8953370" y="4253461"/>
            <a:ext cx="533524" cy="310894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32" name="Rectangle 31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6186039" y="1949970"/>
            <a:ext cx="2029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MOULD   WCX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41" name="L-Shape 40"/>
          <p:cNvSpPr/>
          <p:nvPr/>
        </p:nvSpPr>
        <p:spPr>
          <a:xfrm rot="18146928">
            <a:off x="8953370" y="4888200"/>
            <a:ext cx="533524" cy="310894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42" name="L-Shape 41"/>
          <p:cNvSpPr/>
          <p:nvPr/>
        </p:nvSpPr>
        <p:spPr>
          <a:xfrm rot="18146928">
            <a:off x="8953370" y="5573584"/>
            <a:ext cx="533524" cy="310894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43" name="L-Shape 42"/>
          <p:cNvSpPr/>
          <p:nvPr/>
        </p:nvSpPr>
        <p:spPr>
          <a:xfrm rot="18146928">
            <a:off x="10804731" y="4956548"/>
            <a:ext cx="533524" cy="310894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44" name="L-Shape 43"/>
          <p:cNvSpPr/>
          <p:nvPr/>
        </p:nvSpPr>
        <p:spPr>
          <a:xfrm rot="18146928">
            <a:off x="10804733" y="4253460"/>
            <a:ext cx="533524" cy="310894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45" name="L-Shape 44"/>
          <p:cNvSpPr/>
          <p:nvPr/>
        </p:nvSpPr>
        <p:spPr>
          <a:xfrm rot="18146928">
            <a:off x="12677075" y="4253459"/>
            <a:ext cx="533524" cy="310894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46" name="L-Shape 45"/>
          <p:cNvSpPr/>
          <p:nvPr/>
        </p:nvSpPr>
        <p:spPr>
          <a:xfrm rot="18146928">
            <a:off x="12677075" y="5573582"/>
            <a:ext cx="533524" cy="310894"/>
          </a:xfrm>
          <a:prstGeom prst="corne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</a:rPr>
              <a:t>Eastern  Petroleum  Private  Limited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Regd. Off:  Unit  No. 1, ‘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Riddhi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Siddhi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’,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Coprorate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Park,  V  N 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Purav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Marg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 (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Sion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Trombay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Road ),  </a:t>
            </a:r>
            <a:r>
              <a:rPr lang="en-US" dirty="0" err="1" smtClean="0">
                <a:solidFill>
                  <a:schemeClr val="tx1"/>
                </a:solidFill>
                <a:latin typeface="Book Antiqua" pitchFamily="18" charset="0"/>
              </a:rPr>
              <a:t>Chembur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,  Mumbai  -  400 071.  MH,  India.</a:t>
            </a:r>
          </a:p>
          <a:p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 Tel:   +91 - 22 - 2529990 / 4232 4121,</a:t>
            </a:r>
          </a:p>
          <a:p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 Fax: +91 - 22 - 4232 4131 / 2524 1895,</a:t>
            </a:r>
          </a:p>
          <a:p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 Email: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hlinkClick r:id="rId3"/>
              </a:rPr>
              <a:t>office@easternpetroleum.in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            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hlinkClick r:id="rId3"/>
              </a:rPr>
              <a:t>office@eastto.in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  Web:   </a:t>
            </a:r>
            <a:r>
              <a:rPr lang="en-US" dirty="0" smtClean="0">
                <a:solidFill>
                  <a:schemeClr val="tx1"/>
                </a:solidFill>
                <a:latin typeface="Book Antiqua" pitchFamily="18" charset="0"/>
                <a:hlinkClick r:id="rId4"/>
              </a:rPr>
              <a:t>www.easternpetroleum.in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551543" y="0"/>
            <a:ext cx="9702011" cy="11233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700" spc="605" dirty="0">
              <a:ln w="0"/>
              <a:solidFill>
                <a:srgbClr val="DA552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84512" y="162365"/>
            <a:ext cx="3503282" cy="1667868"/>
            <a:chOff x="6970401" y="115748"/>
            <a:chExt cx="3503282" cy="166786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401" y="115748"/>
              <a:ext cx="3503282" cy="121371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103" y="1329464"/>
              <a:ext cx="3241974" cy="454152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95830" y="6734633"/>
            <a:ext cx="14210148" cy="455793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32930" y="1957812"/>
            <a:ext cx="4735941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ADVANTAGES   OF   EASTTO   OILS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5870" y="2817268"/>
            <a:ext cx="13967750" cy="4217516"/>
          </a:xfrm>
          <a:prstGeom prst="rect">
            <a:avLst/>
          </a:prstGeom>
        </p:spPr>
        <p:txBody>
          <a:bodyPr wrap="square" lIns="92407" tIns="46204" rIns="92407" bIns="46204">
            <a:spAutoFit/>
          </a:bodyPr>
          <a:lstStyle/>
          <a:p>
            <a:pPr>
              <a:spcBef>
                <a:spcPts val="605"/>
              </a:spcBef>
            </a:pPr>
            <a:r>
              <a:rPr lang="en-ZA" sz="1900" b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MOULD / FORM  PROTECTION</a:t>
            </a:r>
          </a:p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b="1" dirty="0" smtClean="0">
                <a:latin typeface="Book Antiqua" pitchFamily="18" charset="0"/>
              </a:rPr>
              <a:t> Easy,  </a:t>
            </a:r>
            <a:r>
              <a:rPr lang="en-ZA" sz="1900" b="1" dirty="0">
                <a:latin typeface="Book Antiqua" pitchFamily="18" charset="0"/>
              </a:rPr>
              <a:t>clean </a:t>
            </a:r>
            <a:r>
              <a:rPr lang="en-ZA" sz="1900" b="1" dirty="0" smtClean="0">
                <a:latin typeface="Book Antiqua" pitchFamily="18" charset="0"/>
              </a:rPr>
              <a:t> release  </a:t>
            </a:r>
            <a:r>
              <a:rPr lang="en-ZA" sz="1900" dirty="0">
                <a:latin typeface="Book Antiqua" pitchFamily="18" charset="0"/>
              </a:rPr>
              <a:t>of </a:t>
            </a:r>
            <a:r>
              <a:rPr lang="en-ZA" sz="1900" dirty="0" smtClean="0">
                <a:latin typeface="Book Antiqua" pitchFamily="18" charset="0"/>
              </a:rPr>
              <a:t> the  mould / formwork  from  </a:t>
            </a:r>
            <a:r>
              <a:rPr lang="en-ZA" sz="1900" dirty="0">
                <a:latin typeface="Book Antiqua" pitchFamily="18" charset="0"/>
              </a:rPr>
              <a:t>concrete; </a:t>
            </a:r>
            <a:r>
              <a:rPr lang="en-ZA" sz="1900" dirty="0" smtClean="0">
                <a:latin typeface="Book Antiqua" pitchFamily="18" charset="0"/>
              </a:rPr>
              <a:t> without  damaging  the  mould  / formwork  or  the concrete Protects  and  extends  </a:t>
            </a:r>
            <a:r>
              <a:rPr lang="en-ZA" sz="1900" dirty="0">
                <a:latin typeface="Book Antiqua" pitchFamily="18" charset="0"/>
              </a:rPr>
              <a:t>the </a:t>
            </a:r>
            <a:r>
              <a:rPr lang="en-ZA" sz="1900" dirty="0" smtClean="0">
                <a:latin typeface="Book Antiqua" pitchFamily="18" charset="0"/>
              </a:rPr>
              <a:t> life  of  the  formwork  / mould.</a:t>
            </a:r>
            <a:endParaRPr lang="en-GB" sz="1900" dirty="0">
              <a:latin typeface="Book Antiqua" pitchFamily="18" charset="0"/>
            </a:endParaRPr>
          </a:p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b="1" dirty="0" smtClean="0">
                <a:latin typeface="Book Antiqua" pitchFamily="18" charset="0"/>
              </a:rPr>
              <a:t> Reduces  the  like </a:t>
            </a:r>
            <a:r>
              <a:rPr lang="en-ZA" sz="1900" b="1" dirty="0" err="1" smtClean="0">
                <a:latin typeface="Book Antiqua" pitchFamily="18" charset="0"/>
              </a:rPr>
              <a:t>lihood</a:t>
            </a:r>
            <a:r>
              <a:rPr lang="en-ZA" sz="1900" b="1" dirty="0" smtClean="0">
                <a:latin typeface="Book Antiqua" pitchFamily="18" charset="0"/>
              </a:rPr>
              <a:t>  of  </a:t>
            </a:r>
            <a:r>
              <a:rPr lang="en-ZA" sz="1900" b="1" dirty="0">
                <a:latin typeface="Book Antiqua" pitchFamily="18" charset="0"/>
              </a:rPr>
              <a:t>imperfections </a:t>
            </a:r>
            <a:r>
              <a:rPr lang="en-ZA" sz="1900" b="1" dirty="0" smtClean="0">
                <a:latin typeface="Book Antiqua" pitchFamily="18" charset="0"/>
              </a:rPr>
              <a:t> </a:t>
            </a:r>
            <a:r>
              <a:rPr lang="en-ZA" sz="1900" dirty="0" smtClean="0">
                <a:latin typeface="Book Antiqua" pitchFamily="18" charset="0"/>
              </a:rPr>
              <a:t>and  surface  </a:t>
            </a:r>
            <a:r>
              <a:rPr lang="en-ZA" sz="1900" dirty="0">
                <a:latin typeface="Book Antiqua" pitchFamily="18" charset="0"/>
              </a:rPr>
              <a:t>damage </a:t>
            </a:r>
            <a:r>
              <a:rPr lang="en-ZA" sz="1900" dirty="0" smtClean="0">
                <a:latin typeface="Book Antiqua" pitchFamily="18" charset="0"/>
              </a:rPr>
              <a:t> (</a:t>
            </a:r>
            <a:r>
              <a:rPr lang="en-ZA" sz="1900" dirty="0">
                <a:latin typeface="Book Antiqua" pitchFamily="18" charset="0"/>
              </a:rPr>
              <a:t>particularly </a:t>
            </a:r>
            <a:r>
              <a:rPr lang="en-ZA" sz="1900" dirty="0" smtClean="0">
                <a:latin typeface="Book Antiqua" pitchFamily="18" charset="0"/>
              </a:rPr>
              <a:t> blow  holes</a:t>
            </a:r>
            <a:r>
              <a:rPr lang="en-ZA" sz="1900" dirty="0">
                <a:latin typeface="Book Antiqua" pitchFamily="18" charset="0"/>
              </a:rPr>
              <a:t>) </a:t>
            </a:r>
            <a:r>
              <a:rPr lang="en-ZA" sz="1900" dirty="0" smtClean="0">
                <a:latin typeface="Book Antiqua" pitchFamily="18" charset="0"/>
              </a:rPr>
              <a:t> to  the  </a:t>
            </a:r>
            <a:r>
              <a:rPr lang="en-ZA" sz="1900" dirty="0">
                <a:latin typeface="Book Antiqua" pitchFamily="18" charset="0"/>
              </a:rPr>
              <a:t>concrete</a:t>
            </a:r>
            <a:r>
              <a:rPr lang="en-ZA" sz="1900" dirty="0" smtClean="0">
                <a:latin typeface="Book Antiqua" pitchFamily="18" charset="0"/>
              </a:rPr>
              <a:t>,  </a:t>
            </a:r>
            <a:r>
              <a:rPr lang="en-ZA" sz="1900" dirty="0">
                <a:latin typeface="Book Antiqua" pitchFamily="18" charset="0"/>
              </a:rPr>
              <a:t>creating </a:t>
            </a:r>
            <a:r>
              <a:rPr lang="en-ZA" sz="1900" dirty="0" smtClean="0">
                <a:latin typeface="Book Antiqua" pitchFamily="18" charset="0"/>
              </a:rPr>
              <a:t> more  </a:t>
            </a:r>
            <a:r>
              <a:rPr lang="en-ZA" sz="1900" dirty="0">
                <a:latin typeface="Book Antiqua" pitchFamily="18" charset="0"/>
              </a:rPr>
              <a:t>durable </a:t>
            </a:r>
            <a:r>
              <a:rPr lang="en-ZA" sz="1900" dirty="0" smtClean="0">
                <a:latin typeface="Book Antiqua" pitchFamily="18" charset="0"/>
              </a:rPr>
              <a:t> and  </a:t>
            </a:r>
            <a:r>
              <a:rPr lang="en-ZA" sz="1900" dirty="0">
                <a:latin typeface="Book Antiqua" pitchFamily="18" charset="0"/>
              </a:rPr>
              <a:t>attractive </a:t>
            </a:r>
            <a:r>
              <a:rPr lang="en-ZA" sz="1900" dirty="0" smtClean="0">
                <a:latin typeface="Book Antiqua" pitchFamily="18" charset="0"/>
              </a:rPr>
              <a:t> concrete  surfaces</a:t>
            </a:r>
            <a:r>
              <a:rPr lang="en-ZA" sz="1900" dirty="0">
                <a:latin typeface="Book Antiqua" pitchFamily="18" charset="0"/>
              </a:rPr>
              <a:t>. </a:t>
            </a:r>
            <a:endParaRPr lang="en-GB" sz="1900" dirty="0">
              <a:latin typeface="Book Antiqua" pitchFamily="18" charset="0"/>
            </a:endParaRPr>
          </a:p>
          <a:p>
            <a:pPr>
              <a:spcBef>
                <a:spcPts val="605"/>
              </a:spcBef>
            </a:pPr>
            <a:r>
              <a:rPr lang="en-ZA" sz="1900" b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AESTHETIC  CONCRETE</a:t>
            </a:r>
          </a:p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b="1" dirty="0" smtClean="0">
                <a:latin typeface="Book Antiqua" pitchFamily="18" charset="0"/>
              </a:rPr>
              <a:t> Does  </a:t>
            </a:r>
            <a:r>
              <a:rPr lang="en-ZA" sz="1900" b="1" dirty="0">
                <a:latin typeface="Book Antiqua" pitchFamily="18" charset="0"/>
              </a:rPr>
              <a:t>not </a:t>
            </a:r>
            <a:r>
              <a:rPr lang="en-ZA" sz="1900" b="1" dirty="0" smtClean="0">
                <a:latin typeface="Book Antiqua" pitchFamily="18" charset="0"/>
              </a:rPr>
              <a:t> stain  </a:t>
            </a:r>
            <a:r>
              <a:rPr lang="en-ZA" sz="1900" dirty="0">
                <a:latin typeface="Book Antiqua" pitchFamily="18" charset="0"/>
              </a:rPr>
              <a:t>or </a:t>
            </a:r>
            <a:r>
              <a:rPr lang="en-ZA" sz="1900" dirty="0" smtClean="0">
                <a:latin typeface="Book Antiqua" pitchFamily="18" charset="0"/>
              </a:rPr>
              <a:t> affect  the  colour  </a:t>
            </a:r>
            <a:r>
              <a:rPr lang="en-ZA" sz="1900" dirty="0">
                <a:latin typeface="Book Antiqua" pitchFamily="18" charset="0"/>
              </a:rPr>
              <a:t>of </a:t>
            </a:r>
            <a:r>
              <a:rPr lang="en-ZA" sz="1900" dirty="0" smtClean="0">
                <a:latin typeface="Book Antiqua" pitchFamily="18" charset="0"/>
              </a:rPr>
              <a:t> the  concrete.</a:t>
            </a:r>
            <a:endParaRPr lang="en-GB" sz="1900" dirty="0">
              <a:latin typeface="Book Antiqua" pitchFamily="18" charset="0"/>
            </a:endParaRPr>
          </a:p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b="1" dirty="0" smtClean="0">
                <a:latin typeface="Book Antiqua" pitchFamily="18" charset="0"/>
              </a:rPr>
              <a:t> Does  not  affect  </a:t>
            </a:r>
            <a:r>
              <a:rPr lang="en-ZA" sz="1900" b="1" dirty="0">
                <a:latin typeface="Book Antiqua" pitchFamily="18" charset="0"/>
              </a:rPr>
              <a:t>the </a:t>
            </a:r>
            <a:r>
              <a:rPr lang="en-ZA" sz="1900" b="1" dirty="0" smtClean="0">
                <a:latin typeface="Book Antiqua" pitchFamily="18" charset="0"/>
              </a:rPr>
              <a:t> adhesion  </a:t>
            </a:r>
            <a:r>
              <a:rPr lang="en-ZA" sz="1900" dirty="0" smtClean="0">
                <a:latin typeface="Book Antiqua" pitchFamily="18" charset="0"/>
              </a:rPr>
              <a:t>of  subsequent  </a:t>
            </a:r>
            <a:r>
              <a:rPr lang="en-ZA" sz="1900" dirty="0">
                <a:latin typeface="Book Antiqua" pitchFamily="18" charset="0"/>
              </a:rPr>
              <a:t>finishes </a:t>
            </a:r>
            <a:r>
              <a:rPr lang="en-ZA" sz="1900" dirty="0" smtClean="0">
                <a:latin typeface="Book Antiqua" pitchFamily="18" charset="0"/>
              </a:rPr>
              <a:t> and  </a:t>
            </a:r>
            <a:r>
              <a:rPr lang="en-ZA" sz="1900" dirty="0">
                <a:latin typeface="Book Antiqua" pitchFamily="18" charset="0"/>
              </a:rPr>
              <a:t>coatings. </a:t>
            </a:r>
            <a:r>
              <a:rPr lang="en-ZA" sz="1900" dirty="0" smtClean="0">
                <a:latin typeface="Book Antiqua" pitchFamily="18" charset="0"/>
              </a:rPr>
              <a:t> Plaster,  </a:t>
            </a:r>
            <a:r>
              <a:rPr lang="en-ZA" sz="1900" dirty="0">
                <a:latin typeface="Book Antiqua" pitchFamily="18" charset="0"/>
              </a:rPr>
              <a:t>paint </a:t>
            </a:r>
            <a:r>
              <a:rPr lang="en-ZA" sz="1900" dirty="0" smtClean="0">
                <a:latin typeface="Book Antiqua" pitchFamily="18" charset="0"/>
              </a:rPr>
              <a:t> and  other  coatings  </a:t>
            </a:r>
            <a:r>
              <a:rPr lang="en-ZA" sz="1900" dirty="0">
                <a:latin typeface="Book Antiqua" pitchFamily="18" charset="0"/>
              </a:rPr>
              <a:t>may </a:t>
            </a:r>
            <a:r>
              <a:rPr lang="en-ZA" sz="1900" dirty="0" smtClean="0">
                <a:latin typeface="Book Antiqua" pitchFamily="18" charset="0"/>
              </a:rPr>
              <a:t> be  applied </a:t>
            </a:r>
            <a:r>
              <a:rPr lang="en-ZA" sz="1900" dirty="0">
                <a:latin typeface="Book Antiqua" pitchFamily="18" charset="0"/>
              </a:rPr>
              <a:t>subsequently</a:t>
            </a:r>
            <a:r>
              <a:rPr lang="en-ZA" sz="1900" dirty="0" smtClean="0">
                <a:latin typeface="Book Antiqua" pitchFamily="18" charset="0"/>
              </a:rPr>
              <a:t>.</a:t>
            </a:r>
          </a:p>
          <a:p>
            <a:pPr>
              <a:spcBef>
                <a:spcPts val="605"/>
              </a:spcBef>
            </a:pPr>
            <a:r>
              <a:rPr lang="en-ZA" sz="1900" b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PRODUCT  QUALITY</a:t>
            </a:r>
          </a:p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b="1" dirty="0" smtClean="0">
                <a:latin typeface="Book Antiqua" pitchFamily="18" charset="0"/>
              </a:rPr>
              <a:t> Does  not  affect  the  hydration  </a:t>
            </a:r>
            <a:r>
              <a:rPr lang="en-ZA" sz="1900" dirty="0" smtClean="0">
                <a:latin typeface="Book Antiqua" pitchFamily="18" charset="0"/>
              </a:rPr>
              <a:t>of  concrete.</a:t>
            </a:r>
            <a:endParaRPr lang="en-GB" sz="1900" dirty="0" smtClean="0">
              <a:latin typeface="Book Antiqua" pitchFamily="18" charset="0"/>
            </a:endParaRPr>
          </a:p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 </a:t>
            </a:r>
            <a:r>
              <a:rPr lang="en-ZA" sz="1900" dirty="0" err="1" smtClean="0">
                <a:latin typeface="Book Antiqua" pitchFamily="18" charset="0"/>
              </a:rPr>
              <a:t>Eastto</a:t>
            </a:r>
            <a:r>
              <a:rPr lang="en-ZA" sz="1900" dirty="0" smtClean="0">
                <a:latin typeface="Book Antiqua" pitchFamily="18" charset="0"/>
              </a:rPr>
              <a:t>  </a:t>
            </a:r>
            <a:r>
              <a:rPr lang="en-ZA" sz="1900" b="1" dirty="0" smtClean="0">
                <a:latin typeface="Book Antiqua" pitchFamily="18" charset="0"/>
              </a:rPr>
              <a:t>Release  Agents</a:t>
            </a:r>
            <a:r>
              <a:rPr lang="en-ZA" sz="1900" dirty="0" smtClean="0">
                <a:latin typeface="Book Antiqua" pitchFamily="18" charset="0"/>
              </a:rPr>
              <a:t>  are  safe  to  use,  and  avoid  hazardous  materials  regulations  in  transport  and  disposal.</a:t>
            </a:r>
            <a:endParaRPr lang="en-GB" sz="1900" dirty="0" smtClean="0">
              <a:latin typeface="Book Antiqu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29" name="Rectangle 28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0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32930" y="1943298"/>
            <a:ext cx="4735941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ADVANTAGES   OF   EASTTO   OILS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5870" y="2599558"/>
            <a:ext cx="13967750" cy="1124362"/>
          </a:xfrm>
          <a:prstGeom prst="rect">
            <a:avLst/>
          </a:prstGeom>
        </p:spPr>
        <p:txBody>
          <a:bodyPr wrap="square" lIns="92407" tIns="46204" rIns="92407" bIns="46204">
            <a:spAutoFit/>
          </a:bodyPr>
          <a:lstStyle/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dirty="0" smtClean="0">
                <a:latin typeface="Book Antiqua" pitchFamily="18" charset="0"/>
              </a:rPr>
              <a:t> Have  a  </a:t>
            </a:r>
            <a:r>
              <a:rPr lang="en-ZA" sz="1900" b="1" dirty="0" smtClean="0">
                <a:latin typeface="Book Antiqua" pitchFamily="18" charset="0"/>
              </a:rPr>
              <a:t>low  odour</a:t>
            </a:r>
            <a:r>
              <a:rPr lang="en-ZA" sz="1900" dirty="0" smtClean="0">
                <a:latin typeface="Book Antiqua" pitchFamily="18" charset="0"/>
              </a:rPr>
              <a:t>,  and  are  inoffensive  to  use.</a:t>
            </a:r>
            <a:endParaRPr lang="en-GB" sz="1900" dirty="0" smtClean="0">
              <a:latin typeface="Book Antiqua" pitchFamily="18" charset="0"/>
            </a:endParaRPr>
          </a:p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b="1" dirty="0" smtClean="0">
                <a:latin typeface="Book Antiqua" pitchFamily="18" charset="0"/>
              </a:rPr>
              <a:t> Ready  to  use  </a:t>
            </a:r>
            <a:r>
              <a:rPr lang="en-ZA" sz="1900" dirty="0" smtClean="0">
                <a:latin typeface="Book Antiqua" pitchFamily="18" charset="0"/>
              </a:rPr>
              <a:t>product  –far  more  convenient  and  reduces  the  likelihood  of  errors  that  can  occur  if  mixing  is  required.</a:t>
            </a:r>
            <a:endParaRPr lang="en-GB" sz="1900" dirty="0" smtClean="0">
              <a:latin typeface="Book Antiqua" pitchFamily="18" charset="0"/>
            </a:endParaRPr>
          </a:p>
          <a:p>
            <a:pPr marL="173263" indent="-173263">
              <a:spcBef>
                <a:spcPts val="605"/>
              </a:spcBef>
              <a:buFont typeface="Wingdings" charset="2"/>
              <a:buChar char=""/>
            </a:pPr>
            <a:r>
              <a:rPr lang="en-ZA" sz="1900" b="1" dirty="0" smtClean="0">
                <a:latin typeface="Book Antiqua" pitchFamily="18" charset="0"/>
              </a:rPr>
              <a:t> Storage </a:t>
            </a:r>
            <a:r>
              <a:rPr lang="en-ZA" sz="1900" dirty="0" smtClean="0">
                <a:latin typeface="Book Antiqua" pitchFamily="18" charset="0"/>
              </a:rPr>
              <a:t>– our  products  have  one  year  storage  life!</a:t>
            </a:r>
            <a:endParaRPr lang="en-GB" sz="1900" dirty="0">
              <a:latin typeface="Book Antiqua" pitchFamily="18" charset="0"/>
            </a:endParaRPr>
          </a:p>
        </p:txBody>
      </p:sp>
      <p:pic>
        <p:nvPicPr>
          <p:cNvPr id="21" name="Picture 2" descr="E:\Rajesh\Shuttering oil\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325" y="3868505"/>
            <a:ext cx="5772704" cy="338323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27" name="Rectangle 26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  <p:pic>
        <p:nvPicPr>
          <p:cNvPr id="33" name="Picture 32" descr="718576_554706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374" y="3868505"/>
            <a:ext cx="4510973" cy="3383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69474" y="1943298"/>
            <a:ext cx="5862853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APPLICATION   ADVICE   FOR   FORMWORK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52806" y="5076185"/>
            <a:ext cx="3707395" cy="2524745"/>
          </a:xfrm>
          <a:prstGeom prst="rect">
            <a:avLst/>
          </a:prstGeom>
        </p:spPr>
        <p:txBody>
          <a:bodyPr wrap="square" lIns="92407" tIns="46204" rIns="92407" bIns="46204">
            <a:spAutoFit/>
          </a:bodyPr>
          <a:lstStyle/>
          <a:p>
            <a:pPr marL="0" lvl="2" algn="ctr"/>
            <a:endParaRPr lang="en-ZA" sz="1000" b="1" dirty="0" smtClean="0"/>
          </a:p>
          <a:p>
            <a:pPr marL="0" lvl="2" algn="ctr"/>
            <a:r>
              <a:rPr lang="en-ZA" sz="1900" b="1" dirty="0" err="1" smtClean="0">
                <a:latin typeface="Book Antiqua" pitchFamily="18" charset="0"/>
              </a:rPr>
              <a:t>Eastto</a:t>
            </a:r>
            <a:r>
              <a:rPr lang="en-ZA" sz="1900" b="1" dirty="0" smtClean="0">
                <a:latin typeface="Book Antiqua" pitchFamily="18" charset="0"/>
              </a:rPr>
              <a:t>  Range  prevents </a:t>
            </a:r>
            <a:r>
              <a:rPr lang="en-ZA" sz="1900" dirty="0" smtClean="0">
                <a:latin typeface="Book Antiqua" pitchFamily="18" charset="0"/>
              </a:rPr>
              <a:t> </a:t>
            </a:r>
            <a:r>
              <a:rPr lang="en-ZA" sz="1900" dirty="0">
                <a:latin typeface="Book Antiqua" pitchFamily="18" charset="0"/>
              </a:rPr>
              <a:t>the </a:t>
            </a:r>
            <a:r>
              <a:rPr lang="en-ZA" sz="1900" b="1" dirty="0" smtClean="0">
                <a:latin typeface="Book Antiqua" pitchFamily="18" charset="0"/>
              </a:rPr>
              <a:t>veneer </a:t>
            </a:r>
            <a:r>
              <a:rPr lang="en-ZA" sz="1900" dirty="0" smtClean="0">
                <a:latin typeface="Book Antiqua" pitchFamily="18" charset="0"/>
              </a:rPr>
              <a:t> on  the  </a:t>
            </a:r>
            <a:r>
              <a:rPr lang="en-ZA" sz="1900" b="1" dirty="0">
                <a:latin typeface="Book Antiqua" pitchFamily="18" charset="0"/>
              </a:rPr>
              <a:t>shutter </a:t>
            </a:r>
            <a:r>
              <a:rPr lang="en-ZA" sz="1900" b="1" dirty="0" smtClean="0">
                <a:latin typeface="Book Antiqua" pitchFamily="18" charset="0"/>
              </a:rPr>
              <a:t> boards</a:t>
            </a:r>
            <a:r>
              <a:rPr lang="en-ZA" sz="1900" dirty="0" smtClean="0">
                <a:latin typeface="Book Antiqua" pitchFamily="18" charset="0"/>
              </a:rPr>
              <a:t> from  </a:t>
            </a:r>
            <a:r>
              <a:rPr lang="en-ZA" sz="1900" b="1" dirty="0">
                <a:latin typeface="Book Antiqua" pitchFamily="18" charset="0"/>
              </a:rPr>
              <a:t>delaminating</a:t>
            </a:r>
            <a:r>
              <a:rPr lang="en-ZA" sz="1900" dirty="0">
                <a:latin typeface="Book Antiqua" pitchFamily="18" charset="0"/>
              </a:rPr>
              <a:t>.</a:t>
            </a:r>
            <a:endParaRPr lang="en-GB" sz="1900" dirty="0">
              <a:latin typeface="Book Antiqua" pitchFamily="18" charset="0"/>
            </a:endParaRPr>
          </a:p>
          <a:p>
            <a:pPr marL="173263" indent="-173263" algn="ctr">
              <a:spcBef>
                <a:spcPts val="605"/>
              </a:spcBef>
              <a:buFont typeface="Arial"/>
              <a:buChar char="•"/>
            </a:pPr>
            <a:endParaRPr lang="en-GB" sz="1900" dirty="0" smtClean="0">
              <a:latin typeface="Book Antiqua" pitchFamily="18" charset="0"/>
            </a:endParaRPr>
          </a:p>
          <a:p>
            <a:pPr marL="0" lvl="1" algn="ctr">
              <a:spcBef>
                <a:spcPts val="605"/>
              </a:spcBef>
            </a:pPr>
            <a:r>
              <a:rPr lang="en-US" sz="1900" dirty="0" smtClean="0">
                <a:latin typeface="Book Antiqua" pitchFamily="18" charset="0"/>
              </a:rPr>
              <a:t>Use  </a:t>
            </a:r>
            <a:r>
              <a:rPr lang="en-US" sz="1900" b="1" dirty="0" err="1" smtClean="0">
                <a:latin typeface="Book Antiqua" pitchFamily="18" charset="0"/>
              </a:rPr>
              <a:t>Eastto</a:t>
            </a:r>
            <a:r>
              <a:rPr lang="en-US" sz="1900" b="1" dirty="0" smtClean="0">
                <a:latin typeface="Book Antiqua" pitchFamily="18" charset="0"/>
              </a:rPr>
              <a:t> </a:t>
            </a:r>
            <a:r>
              <a:rPr lang="en-US" sz="1900" dirty="0" smtClean="0">
                <a:latin typeface="Book Antiqua" pitchFamily="18" charset="0"/>
              </a:rPr>
              <a:t> Shuttering  Oil / Mould  Oil</a:t>
            </a:r>
            <a:endParaRPr lang="en-GB" sz="1900" dirty="0">
              <a:latin typeface="Book Antiqua" pitchFamily="18" charset="0"/>
            </a:endParaRPr>
          </a:p>
          <a:p>
            <a:pPr algn="ctr">
              <a:spcBef>
                <a:spcPts val="605"/>
              </a:spcBef>
            </a:pPr>
            <a:endParaRPr lang="en-GB" sz="1900" dirty="0" smtClean="0">
              <a:latin typeface="Book Antiqua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90991" y="5205968"/>
            <a:ext cx="3322768" cy="1847637"/>
          </a:xfrm>
          <a:prstGeom prst="rect">
            <a:avLst/>
          </a:prstGeom>
        </p:spPr>
        <p:txBody>
          <a:bodyPr wrap="square" lIns="92407" tIns="46204" rIns="92407" bIns="46204">
            <a:spAutoFit/>
          </a:bodyPr>
          <a:lstStyle/>
          <a:p>
            <a:pPr marL="0" lvl="2" algn="ctr"/>
            <a:r>
              <a:rPr lang="en-ZA" sz="1900" b="1" dirty="0" err="1" smtClean="0">
                <a:latin typeface="Book Antiqua" pitchFamily="18" charset="0"/>
              </a:rPr>
              <a:t>Eastto</a:t>
            </a:r>
            <a:r>
              <a:rPr lang="en-ZA" sz="1900" b="1" dirty="0" smtClean="0">
                <a:latin typeface="Book Antiqua" pitchFamily="18" charset="0"/>
              </a:rPr>
              <a:t>  Range  </a:t>
            </a:r>
            <a:r>
              <a:rPr lang="en-ZA" sz="1900" dirty="0">
                <a:latin typeface="Book Antiqua" pitchFamily="18" charset="0"/>
              </a:rPr>
              <a:t>contain </a:t>
            </a:r>
            <a:r>
              <a:rPr lang="en-ZA" sz="1900" dirty="0" smtClean="0">
                <a:latin typeface="Book Antiqua" pitchFamily="18" charset="0"/>
              </a:rPr>
              <a:t>temporary  </a:t>
            </a:r>
            <a:r>
              <a:rPr lang="en-ZA" sz="1900" b="1" dirty="0" smtClean="0">
                <a:latin typeface="Book Antiqua" pitchFamily="18" charset="0"/>
              </a:rPr>
              <a:t>rust </a:t>
            </a:r>
            <a:r>
              <a:rPr lang="en-ZA" sz="1900" dirty="0" smtClean="0">
                <a:latin typeface="Book Antiqua" pitchFamily="18" charset="0"/>
              </a:rPr>
              <a:t> </a:t>
            </a:r>
            <a:r>
              <a:rPr lang="en-ZA" sz="1900" b="1" dirty="0" smtClean="0">
                <a:latin typeface="Book Antiqua" pitchFamily="18" charset="0"/>
              </a:rPr>
              <a:t>preventive</a:t>
            </a:r>
            <a:r>
              <a:rPr lang="en-ZA" sz="1900" dirty="0" smtClean="0">
                <a:latin typeface="Book Antiqua" pitchFamily="18" charset="0"/>
              </a:rPr>
              <a:t> qualities</a:t>
            </a:r>
          </a:p>
          <a:p>
            <a:pPr marL="0" lvl="2" algn="ctr"/>
            <a:endParaRPr lang="en-ZA" sz="1900" dirty="0">
              <a:latin typeface="Book Antiqua" pitchFamily="18" charset="0"/>
            </a:endParaRPr>
          </a:p>
          <a:p>
            <a:pPr marL="0" lvl="2" algn="ctr"/>
            <a:r>
              <a:rPr lang="en-ZA" sz="1900" dirty="0" smtClean="0">
                <a:latin typeface="Book Antiqua" pitchFamily="18" charset="0"/>
              </a:rPr>
              <a:t>Use  </a:t>
            </a:r>
            <a:r>
              <a:rPr lang="en-ZA" sz="1900" b="1" dirty="0" err="1" smtClean="0">
                <a:latin typeface="Book Antiqua" pitchFamily="18" charset="0"/>
              </a:rPr>
              <a:t>Eastto</a:t>
            </a:r>
            <a:r>
              <a:rPr lang="en-ZA" sz="1900" b="1" dirty="0" smtClean="0">
                <a:latin typeface="Book Antiqua" pitchFamily="18" charset="0"/>
              </a:rPr>
              <a:t> </a:t>
            </a:r>
            <a:r>
              <a:rPr lang="en-ZA" sz="1900" dirty="0" smtClean="0">
                <a:latin typeface="Book Antiqua" pitchFamily="18" charset="0"/>
              </a:rPr>
              <a:t> Shuttering  Oil / Mould  WCX</a:t>
            </a:r>
            <a:endParaRPr lang="en-GB" sz="1900" dirty="0">
              <a:latin typeface="Book Antiqu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270068" y="5205971"/>
            <a:ext cx="4264347" cy="2140025"/>
          </a:xfrm>
          <a:prstGeom prst="rect">
            <a:avLst/>
          </a:prstGeom>
        </p:spPr>
        <p:txBody>
          <a:bodyPr wrap="square" lIns="92407" tIns="46204" rIns="92407" bIns="46204">
            <a:spAutoFit/>
          </a:bodyPr>
          <a:lstStyle/>
          <a:p>
            <a:pPr marL="0" lvl="1" algn="ctr"/>
            <a:r>
              <a:rPr lang="en-ZA" sz="1900" dirty="0" smtClean="0">
                <a:latin typeface="Book Antiqua" pitchFamily="18" charset="0"/>
              </a:rPr>
              <a:t>Any  release  agent  containing  </a:t>
            </a:r>
            <a:r>
              <a:rPr lang="en-ZA" sz="1900" dirty="0">
                <a:latin typeface="Book Antiqua" pitchFamily="18" charset="0"/>
              </a:rPr>
              <a:t>a </a:t>
            </a:r>
            <a:r>
              <a:rPr lang="en-ZA" sz="1900" b="1" dirty="0">
                <a:latin typeface="Book Antiqua" pitchFamily="18" charset="0"/>
              </a:rPr>
              <a:t>solvent</a:t>
            </a:r>
            <a:r>
              <a:rPr lang="en-ZA" sz="1900" dirty="0">
                <a:latin typeface="Book Antiqua" pitchFamily="18" charset="0"/>
              </a:rPr>
              <a:t> </a:t>
            </a:r>
            <a:r>
              <a:rPr lang="en-ZA" sz="1900" dirty="0" smtClean="0">
                <a:latin typeface="Book Antiqua" pitchFamily="18" charset="0"/>
              </a:rPr>
              <a:t> may  cause  </a:t>
            </a:r>
            <a:r>
              <a:rPr lang="en-ZA" sz="1900" dirty="0">
                <a:latin typeface="Book Antiqua" pitchFamily="18" charset="0"/>
              </a:rPr>
              <a:t>the </a:t>
            </a:r>
            <a:r>
              <a:rPr lang="en-ZA" sz="1900" dirty="0" smtClean="0">
                <a:latin typeface="Book Antiqua" pitchFamily="18" charset="0"/>
              </a:rPr>
              <a:t> above material  </a:t>
            </a:r>
            <a:r>
              <a:rPr lang="en-ZA" sz="1900" dirty="0">
                <a:latin typeface="Book Antiqua" pitchFamily="18" charset="0"/>
              </a:rPr>
              <a:t>to </a:t>
            </a:r>
            <a:r>
              <a:rPr lang="en-ZA" sz="1900" dirty="0" smtClean="0">
                <a:latin typeface="Book Antiqua" pitchFamily="18" charset="0"/>
              </a:rPr>
              <a:t> become  </a:t>
            </a:r>
            <a:r>
              <a:rPr lang="en-ZA" sz="1900" b="1" dirty="0">
                <a:latin typeface="Book Antiqua" pitchFamily="18" charset="0"/>
              </a:rPr>
              <a:t>brittle</a:t>
            </a:r>
            <a:r>
              <a:rPr lang="en-ZA" sz="1900" dirty="0">
                <a:latin typeface="Book Antiqua" pitchFamily="18" charset="0"/>
              </a:rPr>
              <a:t> </a:t>
            </a:r>
            <a:r>
              <a:rPr lang="en-ZA" sz="1900" dirty="0" smtClean="0">
                <a:latin typeface="Book Antiqua" pitchFamily="18" charset="0"/>
              </a:rPr>
              <a:t> or </a:t>
            </a:r>
            <a:r>
              <a:rPr lang="en-ZA" sz="1900" b="1" dirty="0">
                <a:latin typeface="Book Antiqua" pitchFamily="18" charset="0"/>
              </a:rPr>
              <a:t>disintegrate</a:t>
            </a:r>
            <a:r>
              <a:rPr lang="en-ZA" sz="1900" dirty="0" smtClean="0">
                <a:latin typeface="Book Antiqua" pitchFamily="18" charset="0"/>
              </a:rPr>
              <a:t>.</a:t>
            </a:r>
            <a:br>
              <a:rPr lang="en-ZA" sz="1900" dirty="0" smtClean="0">
                <a:latin typeface="Book Antiqua" pitchFamily="18" charset="0"/>
              </a:rPr>
            </a:br>
            <a:endParaRPr lang="en-GB" sz="1900" dirty="0">
              <a:latin typeface="Book Antiqua" pitchFamily="18" charset="0"/>
            </a:endParaRPr>
          </a:p>
          <a:p>
            <a:pPr marL="0" lvl="2" algn="ctr"/>
            <a:r>
              <a:rPr lang="en-ZA" sz="1900" dirty="0">
                <a:latin typeface="Book Antiqua" pitchFamily="18" charset="0"/>
              </a:rPr>
              <a:t>Use </a:t>
            </a:r>
            <a:r>
              <a:rPr lang="en-ZA" sz="1900" dirty="0" smtClean="0">
                <a:latin typeface="Book Antiqua" pitchFamily="18" charset="0"/>
              </a:rPr>
              <a:t> </a:t>
            </a:r>
            <a:r>
              <a:rPr lang="en-ZA" sz="1900" b="1" dirty="0" err="1" smtClean="0">
                <a:latin typeface="Book Antiqua" pitchFamily="18" charset="0"/>
              </a:rPr>
              <a:t>Eastto</a:t>
            </a:r>
            <a:r>
              <a:rPr lang="en-ZA" sz="1900" b="1" dirty="0" smtClean="0">
                <a:latin typeface="Book Antiqua" pitchFamily="18" charset="0"/>
              </a:rPr>
              <a:t> </a:t>
            </a:r>
            <a:r>
              <a:rPr lang="en-ZA" sz="1900" dirty="0" smtClean="0">
                <a:latin typeface="Book Antiqua" pitchFamily="18" charset="0"/>
              </a:rPr>
              <a:t>S </a:t>
            </a:r>
            <a:r>
              <a:rPr lang="en-ZA" sz="1900" dirty="0" err="1" smtClean="0">
                <a:latin typeface="Book Antiqua" pitchFamily="18" charset="0"/>
              </a:rPr>
              <a:t>huttering</a:t>
            </a:r>
            <a:r>
              <a:rPr lang="en-ZA" sz="1900" dirty="0" smtClean="0">
                <a:latin typeface="Book Antiqua" pitchFamily="18" charset="0"/>
              </a:rPr>
              <a:t>  Oil </a:t>
            </a:r>
            <a:r>
              <a:rPr lang="en-ZA" sz="1900" dirty="0">
                <a:latin typeface="Book Antiqua" pitchFamily="18" charset="0"/>
              </a:rPr>
              <a:t>/</a:t>
            </a:r>
            <a:r>
              <a:rPr lang="en-ZA" sz="1900" dirty="0" smtClean="0">
                <a:latin typeface="Book Antiqua" pitchFamily="18" charset="0"/>
              </a:rPr>
              <a:t> Mould WCX</a:t>
            </a:r>
            <a:endParaRPr lang="en-GB" sz="1900" dirty="0">
              <a:latin typeface="Book Antiqua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9179267" y="3538458"/>
            <a:ext cx="0" cy="3775720"/>
          </a:xfrm>
          <a:prstGeom prst="line">
            <a:avLst/>
          </a:prstGeom>
          <a:ln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523233" y="3749042"/>
            <a:ext cx="3283881" cy="1244623"/>
            <a:chOff x="2672895" y="5994461"/>
            <a:chExt cx="1477150" cy="1260502"/>
          </a:xfrm>
        </p:grpSpPr>
        <p:pic>
          <p:nvPicPr>
            <p:cNvPr id="61" name="Picture 60" descr="Wooden texture.jpg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3904" y="5994461"/>
              <a:ext cx="1476141" cy="1189664"/>
            </a:xfrm>
            <a:prstGeom prst="rect">
              <a:avLst/>
            </a:prstGeom>
            <a:ln w="3810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Rectangle 61"/>
            <p:cNvSpPr/>
            <p:nvPr/>
          </p:nvSpPr>
          <p:spPr>
            <a:xfrm>
              <a:off x="2672895" y="6729688"/>
              <a:ext cx="1476141" cy="52527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33313" y="6333076"/>
              <a:ext cx="1157324" cy="38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chemeClr val="bg1"/>
                  </a:solidFill>
                  <a:latin typeface="Book Antiqua" pitchFamily="18" charset="0"/>
                </a:rPr>
                <a:t>Wood</a:t>
              </a:r>
              <a:endParaRPr lang="en-US" sz="19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937953" y="3749040"/>
            <a:ext cx="4928586" cy="1169867"/>
            <a:chOff x="7797612" y="6019253"/>
            <a:chExt cx="1836399" cy="1184790"/>
          </a:xfrm>
        </p:grpSpPr>
        <p:pic>
          <p:nvPicPr>
            <p:cNvPr id="65" name="Picture 64" descr="Plasticc texture.png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2429" y="6019253"/>
              <a:ext cx="1188000" cy="1184790"/>
            </a:xfrm>
            <a:prstGeom prst="rect">
              <a:avLst/>
            </a:prstGeom>
            <a:ln w="38100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6" name="Rectangle 65"/>
            <p:cNvSpPr/>
            <p:nvPr/>
          </p:nvSpPr>
          <p:spPr>
            <a:xfrm>
              <a:off x="8102429" y="6675303"/>
              <a:ext cx="1188000" cy="528737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797612" y="6309632"/>
              <a:ext cx="1836399" cy="38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chemeClr val="bg1"/>
                  </a:solidFill>
                  <a:latin typeface="Book Antiqua" pitchFamily="18" charset="0"/>
                </a:rPr>
                <a:t>Plastic + others</a:t>
              </a:r>
              <a:endParaRPr lang="en-US" sz="19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057728" y="4394504"/>
            <a:ext cx="4212340" cy="616531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pPr algn="ctr"/>
            <a:r>
              <a:rPr lang="en-ZA" sz="1700" b="1" dirty="0" smtClean="0">
                <a:latin typeface="Book Antiqua" pitchFamily="18" charset="0"/>
              </a:rPr>
              <a:t>(</a:t>
            </a:r>
            <a:r>
              <a:rPr lang="en-ZA" sz="1700" b="1" dirty="0">
                <a:latin typeface="Book Antiqua" pitchFamily="18" charset="0"/>
              </a:rPr>
              <a:t>timber</a:t>
            </a:r>
            <a:r>
              <a:rPr lang="en-ZA" sz="1700" b="1" dirty="0" smtClean="0">
                <a:latin typeface="Book Antiqua" pitchFamily="18" charset="0"/>
              </a:rPr>
              <a:t>,  plywood,</a:t>
            </a:r>
          </a:p>
          <a:p>
            <a:pPr algn="ctr"/>
            <a:r>
              <a:rPr lang="en-ZA" sz="1700" b="1" dirty="0" smtClean="0">
                <a:latin typeface="Book Antiqua" pitchFamily="18" charset="0"/>
              </a:rPr>
              <a:t>resin,  shutter  board)  ply</a:t>
            </a:r>
            <a:endParaRPr lang="en-US" sz="1700" b="1" dirty="0">
              <a:latin typeface="Book Antiqua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95499" y="4347156"/>
            <a:ext cx="3447551" cy="616531"/>
          </a:xfrm>
          <a:prstGeom prst="rect">
            <a:avLst/>
          </a:prstGeom>
        </p:spPr>
        <p:txBody>
          <a:bodyPr wrap="square" lIns="92407" tIns="46204" rIns="92407" bIns="46204">
            <a:spAutoFit/>
          </a:bodyPr>
          <a:lstStyle/>
          <a:p>
            <a:pPr algn="ctr"/>
            <a:r>
              <a:rPr lang="en-ZA" sz="1700" b="1" dirty="0" smtClean="0">
                <a:latin typeface="Book Antiqua" pitchFamily="18" charset="0"/>
              </a:rPr>
              <a:t> (</a:t>
            </a:r>
            <a:r>
              <a:rPr lang="en-ZA" sz="1700" b="1" dirty="0">
                <a:latin typeface="Book Antiqua" pitchFamily="18" charset="0"/>
              </a:rPr>
              <a:t>plastic</a:t>
            </a:r>
            <a:r>
              <a:rPr lang="en-ZA" sz="1700" b="1" dirty="0" smtClean="0">
                <a:latin typeface="Book Antiqua" pitchFamily="18" charset="0"/>
              </a:rPr>
              <a:t>,  polystyrene,</a:t>
            </a:r>
          </a:p>
          <a:p>
            <a:pPr algn="ctr"/>
            <a:r>
              <a:rPr lang="en-ZA" sz="1700" b="1" dirty="0" smtClean="0">
                <a:latin typeface="Book Antiqua" pitchFamily="18" charset="0"/>
              </a:rPr>
              <a:t>rubber,  latex,  fibreglass</a:t>
            </a:r>
            <a:r>
              <a:rPr lang="en-ZA" sz="1700" b="1" dirty="0">
                <a:latin typeface="Book Antiqua" pitchFamily="18" charset="0"/>
              </a:rPr>
              <a:t>)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5057728" y="3538458"/>
            <a:ext cx="0" cy="3775720"/>
          </a:xfrm>
          <a:prstGeom prst="line">
            <a:avLst/>
          </a:prstGeom>
          <a:ln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1233771" y="3749043"/>
            <a:ext cx="3276397" cy="1219235"/>
            <a:chOff x="5631487" y="6033402"/>
            <a:chExt cx="1201610" cy="1234784"/>
          </a:xfrm>
        </p:grpSpPr>
        <p:pic>
          <p:nvPicPr>
            <p:cNvPr id="74" name="Picture 73" descr="Metal texture.png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4315" y="6033402"/>
              <a:ext cx="1188782" cy="1229690"/>
            </a:xfrm>
            <a:prstGeom prst="rect">
              <a:avLst/>
            </a:prstGeom>
            <a:ln w="28575" cmpd="sng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Rectangle 74"/>
            <p:cNvSpPr/>
            <p:nvPr/>
          </p:nvSpPr>
          <p:spPr>
            <a:xfrm>
              <a:off x="5644315" y="6685255"/>
              <a:ext cx="1188782" cy="582931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31487" y="6309159"/>
              <a:ext cx="1188781" cy="38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chemeClr val="bg1"/>
                  </a:solidFill>
                  <a:latin typeface="Book Antiqua" pitchFamily="18" charset="0"/>
                </a:rPr>
                <a:t>Metal</a:t>
              </a:r>
              <a:endParaRPr lang="en-US" sz="19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233766" y="2598045"/>
            <a:ext cx="11854280" cy="847847"/>
            <a:chOff x="862929" y="3616674"/>
            <a:chExt cx="8160917" cy="858665"/>
          </a:xfrm>
        </p:grpSpPr>
        <p:sp>
          <p:nvSpPr>
            <p:cNvPr id="85" name="Rectangle 84"/>
            <p:cNvSpPr/>
            <p:nvPr/>
          </p:nvSpPr>
          <p:spPr>
            <a:xfrm>
              <a:off x="917996" y="3616674"/>
              <a:ext cx="8105850" cy="858665"/>
            </a:xfrm>
            <a:prstGeom prst="rect">
              <a:avLst/>
            </a:prstGeom>
            <a:solidFill>
              <a:srgbClr val="FDD4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TextBox 33"/>
            <p:cNvSpPr txBox="1"/>
            <p:nvPr/>
          </p:nvSpPr>
          <p:spPr>
            <a:xfrm>
              <a:off x="862929" y="3680998"/>
              <a:ext cx="8129934" cy="6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52143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900" dirty="0" smtClean="0">
                  <a:latin typeface="Book Antiqua" pitchFamily="18" charset="0"/>
                </a:rPr>
                <a:t>Test  panels  that  are  built  before  </a:t>
              </a:r>
              <a:r>
                <a:rPr lang="en-ZA" sz="1900" dirty="0">
                  <a:latin typeface="Book Antiqua" pitchFamily="18" charset="0"/>
                </a:rPr>
                <a:t>construction </a:t>
              </a:r>
              <a:r>
                <a:rPr lang="en-ZA" sz="1900" dirty="0" smtClean="0">
                  <a:latin typeface="Book Antiqua" pitchFamily="18" charset="0"/>
                </a:rPr>
                <a:t> are  the  best  method  for  assessing  the  suitability  of  </a:t>
              </a:r>
              <a:r>
                <a:rPr lang="en-ZA" sz="1900" dirty="0">
                  <a:latin typeface="Book Antiqua" pitchFamily="18" charset="0"/>
                </a:rPr>
                <a:t>a release </a:t>
              </a:r>
              <a:r>
                <a:rPr lang="en-ZA" sz="1900" dirty="0" smtClean="0">
                  <a:latin typeface="Book Antiqua" pitchFamily="18" charset="0"/>
                </a:rPr>
                <a:t> agent  for  </a:t>
              </a:r>
              <a:r>
                <a:rPr lang="en-ZA" sz="1900" dirty="0">
                  <a:latin typeface="Book Antiqua" pitchFamily="18" charset="0"/>
                </a:rPr>
                <a:t>a </a:t>
              </a:r>
              <a:r>
                <a:rPr lang="en-ZA" sz="1900" dirty="0" smtClean="0">
                  <a:latin typeface="Book Antiqua" pitchFamily="18" charset="0"/>
                </a:rPr>
                <a:t> given  </a:t>
              </a:r>
              <a:r>
                <a:rPr lang="en-ZA" sz="1900" dirty="0">
                  <a:latin typeface="Book Antiqua" pitchFamily="18" charset="0"/>
                </a:rPr>
                <a:t>application.</a:t>
              </a:r>
              <a:endParaRPr lang="en-GB" sz="1900" dirty="0">
                <a:latin typeface="Book Antiqua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856773" y="4510648"/>
            <a:ext cx="2030393" cy="508809"/>
          </a:xfrm>
          <a:prstGeom prst="rect">
            <a:avLst/>
          </a:prstGeom>
          <a:noFill/>
        </p:spPr>
        <p:txBody>
          <a:bodyPr wrap="square" lIns="92407" tIns="46204" rIns="92407" bIns="46204" rtlCol="0">
            <a:spAutoFit/>
          </a:bodyPr>
          <a:lstStyle/>
          <a:p>
            <a:pPr algn="ctr"/>
            <a:r>
              <a:rPr lang="en-ZA" sz="1700" b="1" dirty="0" smtClean="0">
                <a:latin typeface="Book Antiqua" pitchFamily="18" charset="0"/>
              </a:rPr>
              <a:t>(steel  / </a:t>
            </a:r>
            <a:r>
              <a:rPr lang="en-ZA" sz="1700" b="1" dirty="0" err="1" smtClean="0">
                <a:latin typeface="Book Antiqua" pitchFamily="18" charset="0"/>
              </a:rPr>
              <a:t>alumini</a:t>
            </a:r>
            <a:r>
              <a:rPr lang="en-ZA" sz="1700" b="1" dirty="0" smtClean="0">
                <a:latin typeface="Book Antiqua" pitchFamily="18" charset="0"/>
              </a:rPr>
              <a:t>)</a:t>
            </a:r>
            <a:endParaRPr lang="en-ZA" sz="1700" b="1" dirty="0">
              <a:latin typeface="Book Antiqua" pitchFamily="18" charset="0"/>
            </a:endParaRPr>
          </a:p>
          <a:p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36" name="Rectangle 35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9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60642" y="1957812"/>
            <a:ext cx="2480517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HOW   TO   APPLY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3183" y="2978858"/>
            <a:ext cx="13627525" cy="678086"/>
          </a:xfrm>
          <a:prstGeom prst="rect">
            <a:avLst/>
          </a:prstGeom>
        </p:spPr>
        <p:txBody>
          <a:bodyPr wrap="square" lIns="92407" tIns="46204" rIns="92407" bIns="46204" anchor="ctr">
            <a:spAutoFit/>
          </a:bodyPr>
          <a:lstStyle/>
          <a:p>
            <a:pPr marL="0" lvl="1">
              <a:spcBef>
                <a:spcPts val="605"/>
              </a:spcBef>
              <a:spcAft>
                <a:spcPts val="605"/>
              </a:spcAft>
            </a:pPr>
            <a:r>
              <a:rPr lang="en-ZA" sz="1900" b="1" dirty="0" err="1" smtClean="0">
                <a:latin typeface="Book Antiqua" pitchFamily="18" charset="0"/>
              </a:rPr>
              <a:t>Eastto</a:t>
            </a:r>
            <a:r>
              <a:rPr lang="en-ZA" sz="1900" b="1" dirty="0" smtClean="0">
                <a:latin typeface="Book Antiqua" pitchFamily="18" charset="0"/>
              </a:rPr>
              <a:t>  Oils  </a:t>
            </a:r>
            <a:r>
              <a:rPr lang="en-ZA" sz="1900" dirty="0" smtClean="0">
                <a:latin typeface="Book Antiqua" pitchFamily="18" charset="0"/>
              </a:rPr>
              <a:t>should  </a:t>
            </a:r>
            <a:r>
              <a:rPr lang="en-ZA" sz="1900" dirty="0">
                <a:latin typeface="Book Antiqua" pitchFamily="18" charset="0"/>
              </a:rPr>
              <a:t>be </a:t>
            </a:r>
            <a:r>
              <a:rPr lang="en-ZA" sz="1900" dirty="0" smtClean="0">
                <a:latin typeface="Book Antiqua" pitchFamily="18" charset="0"/>
              </a:rPr>
              <a:t> applied  </a:t>
            </a:r>
            <a:r>
              <a:rPr lang="en-ZA" sz="1900" b="1" dirty="0" smtClean="0">
                <a:latin typeface="Book Antiqua" pitchFamily="18" charset="0"/>
              </a:rPr>
              <a:t>before  </a:t>
            </a:r>
            <a:r>
              <a:rPr lang="en-ZA" sz="1900" b="1" dirty="0">
                <a:latin typeface="Book Antiqua" pitchFamily="18" charset="0"/>
              </a:rPr>
              <a:t>concreting </a:t>
            </a:r>
            <a:r>
              <a:rPr lang="en-ZA" sz="1900" b="1" dirty="0" smtClean="0">
                <a:latin typeface="Book Antiqua" pitchFamily="18" charset="0"/>
              </a:rPr>
              <a:t> starts</a:t>
            </a:r>
            <a:r>
              <a:rPr lang="en-ZA" sz="1900" dirty="0" smtClean="0">
                <a:latin typeface="Book Antiqua" pitchFamily="18" charset="0"/>
              </a:rPr>
              <a:t>  and  </a:t>
            </a:r>
            <a:r>
              <a:rPr lang="en-ZA" sz="1900" b="1" dirty="0" smtClean="0">
                <a:latin typeface="Book Antiqua" pitchFamily="18" charset="0"/>
              </a:rPr>
              <a:t>reinforcement  is  fixed</a:t>
            </a:r>
            <a:r>
              <a:rPr lang="en-ZA" sz="1900" dirty="0" smtClean="0">
                <a:latin typeface="Book Antiqua" pitchFamily="18" charset="0"/>
              </a:rPr>
              <a:t>  and  as  near  as  possible  to  </a:t>
            </a:r>
            <a:r>
              <a:rPr lang="en-ZA" sz="1900" dirty="0">
                <a:latin typeface="Book Antiqua" pitchFamily="18" charset="0"/>
              </a:rPr>
              <a:t>the first </a:t>
            </a:r>
            <a:r>
              <a:rPr lang="en-ZA" sz="1900" dirty="0" smtClean="0">
                <a:latin typeface="Book Antiqua" pitchFamily="18" charset="0"/>
              </a:rPr>
              <a:t> concrete  pour  </a:t>
            </a:r>
            <a:r>
              <a:rPr lang="en-ZA" sz="1900" dirty="0">
                <a:latin typeface="Book Antiqua" pitchFamily="18" charset="0"/>
              </a:rPr>
              <a:t>and </a:t>
            </a:r>
            <a:r>
              <a:rPr lang="en-ZA" sz="1900" dirty="0" smtClean="0">
                <a:latin typeface="Book Antiqua" pitchFamily="18" charset="0"/>
              </a:rPr>
              <a:t> prior  to  subsequent  pours</a:t>
            </a:r>
            <a:endParaRPr lang="en-GB" sz="1900" dirty="0">
              <a:latin typeface="Book Antiqua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3507" y="3969825"/>
            <a:ext cx="13479423" cy="1416750"/>
          </a:xfrm>
          <a:prstGeom prst="rect">
            <a:avLst/>
          </a:prstGeom>
        </p:spPr>
        <p:txBody>
          <a:bodyPr wrap="square" lIns="92407" tIns="46204" rIns="92407" bIns="46204">
            <a:spAutoFit/>
          </a:bodyPr>
          <a:lstStyle/>
          <a:p>
            <a:pPr marL="0" lvl="1">
              <a:spcBef>
                <a:spcPts val="605"/>
              </a:spcBef>
              <a:spcAft>
                <a:spcPts val="605"/>
              </a:spcAft>
            </a:pPr>
            <a:r>
              <a:rPr lang="en-ZA" sz="1900" dirty="0" smtClean="0">
                <a:latin typeface="Book Antiqua" pitchFamily="18" charset="0"/>
              </a:rPr>
              <a:t>Spraying  should  be  </a:t>
            </a:r>
            <a:r>
              <a:rPr lang="en-ZA" sz="1900" dirty="0">
                <a:latin typeface="Book Antiqua" pitchFamily="18" charset="0"/>
              </a:rPr>
              <a:t>shielded </a:t>
            </a:r>
            <a:r>
              <a:rPr lang="en-ZA" sz="1900" dirty="0" smtClean="0">
                <a:latin typeface="Book Antiqua" pitchFamily="18" charset="0"/>
              </a:rPr>
              <a:t> as  misting  </a:t>
            </a:r>
            <a:r>
              <a:rPr lang="en-ZA" sz="1900" dirty="0">
                <a:latin typeface="Book Antiqua" pitchFamily="18" charset="0"/>
              </a:rPr>
              <a:t>in </a:t>
            </a:r>
            <a:r>
              <a:rPr lang="en-ZA" sz="1900" dirty="0" smtClean="0">
                <a:latin typeface="Book Antiqua" pitchFamily="18" charset="0"/>
              </a:rPr>
              <a:t> the  air  may  be  </a:t>
            </a:r>
            <a:r>
              <a:rPr lang="en-ZA" sz="1900" dirty="0">
                <a:latin typeface="Book Antiqua" pitchFamily="18" charset="0"/>
              </a:rPr>
              <a:t>detrimental </a:t>
            </a:r>
            <a:r>
              <a:rPr lang="en-ZA" sz="1900" dirty="0" smtClean="0">
                <a:latin typeface="Book Antiqua" pitchFamily="18" charset="0"/>
              </a:rPr>
              <a:t> to  the  </a:t>
            </a:r>
            <a:r>
              <a:rPr lang="en-ZA" sz="1900" dirty="0">
                <a:latin typeface="Book Antiqua" pitchFamily="18" charset="0"/>
              </a:rPr>
              <a:t>person </a:t>
            </a:r>
            <a:r>
              <a:rPr lang="en-ZA" sz="1900" dirty="0" smtClean="0">
                <a:latin typeface="Book Antiqua" pitchFamily="18" charset="0"/>
              </a:rPr>
              <a:t> spraying  and  the  </a:t>
            </a:r>
            <a:r>
              <a:rPr lang="en-ZA" sz="1900" dirty="0">
                <a:latin typeface="Book Antiqua" pitchFamily="18" charset="0"/>
              </a:rPr>
              <a:t>environment.  </a:t>
            </a:r>
            <a:r>
              <a:rPr lang="en-ZA" sz="1900" dirty="0" smtClean="0">
                <a:latin typeface="Book Antiqua" pitchFamily="18" charset="0"/>
              </a:rPr>
              <a:t>Use  hoods  over  </a:t>
            </a:r>
            <a:r>
              <a:rPr lang="en-ZA" sz="1900" dirty="0">
                <a:latin typeface="Book Antiqua" pitchFamily="18" charset="0"/>
              </a:rPr>
              <a:t>spray </a:t>
            </a:r>
            <a:r>
              <a:rPr lang="en-ZA" sz="1900" dirty="0" smtClean="0">
                <a:latin typeface="Book Antiqua" pitchFamily="18" charset="0"/>
              </a:rPr>
              <a:t> nozzle  to  prevent  </a:t>
            </a:r>
            <a:r>
              <a:rPr lang="en-ZA" sz="1900" dirty="0">
                <a:latin typeface="Book Antiqua" pitchFamily="18" charset="0"/>
              </a:rPr>
              <a:t>misting. </a:t>
            </a:r>
            <a:r>
              <a:rPr lang="en-ZA" sz="1900" dirty="0" smtClean="0">
                <a:latin typeface="Book Antiqua" pitchFamily="18" charset="0"/>
              </a:rPr>
              <a:t> (</a:t>
            </a:r>
            <a:r>
              <a:rPr lang="en-ZA" sz="1900" dirty="0">
                <a:latin typeface="Book Antiqua" pitchFamily="18" charset="0"/>
              </a:rPr>
              <a:t>this </a:t>
            </a:r>
            <a:r>
              <a:rPr lang="en-ZA" sz="1900" dirty="0" smtClean="0">
                <a:latin typeface="Book Antiqua" pitchFamily="18" charset="0"/>
              </a:rPr>
              <a:t> will  prevent  clogging  of  the  spray  </a:t>
            </a:r>
            <a:r>
              <a:rPr lang="en-ZA" sz="1900" dirty="0">
                <a:latin typeface="Book Antiqua" pitchFamily="18" charset="0"/>
              </a:rPr>
              <a:t>jet </a:t>
            </a:r>
            <a:r>
              <a:rPr lang="en-ZA" sz="1900" dirty="0" smtClean="0">
                <a:latin typeface="Book Antiqua" pitchFamily="18" charset="0"/>
              </a:rPr>
              <a:t> and  over  </a:t>
            </a:r>
            <a:r>
              <a:rPr lang="en-ZA" sz="1900" dirty="0">
                <a:latin typeface="Book Antiqua" pitchFamily="18" charset="0"/>
              </a:rPr>
              <a:t>spray)</a:t>
            </a:r>
            <a:endParaRPr lang="en-GB" sz="1900" dirty="0">
              <a:latin typeface="Book Antiqua" pitchFamily="18" charset="0"/>
            </a:endParaRPr>
          </a:p>
          <a:p>
            <a:pPr marL="0" lvl="1">
              <a:spcBef>
                <a:spcPts val="605"/>
              </a:spcBef>
              <a:spcAft>
                <a:spcPts val="605"/>
              </a:spcAft>
            </a:pPr>
            <a:r>
              <a:rPr lang="en-ZA" sz="1900" b="1" dirty="0" err="1" smtClean="0">
                <a:latin typeface="Book Antiqua" pitchFamily="18" charset="0"/>
              </a:rPr>
              <a:t>Eastto</a:t>
            </a:r>
            <a:r>
              <a:rPr lang="en-ZA" sz="1900" b="1" dirty="0" smtClean="0">
                <a:latin typeface="Book Antiqua" pitchFamily="18" charset="0"/>
              </a:rPr>
              <a:t>  Oils  </a:t>
            </a:r>
            <a:r>
              <a:rPr lang="en-ZA" sz="1900" dirty="0" smtClean="0">
                <a:latin typeface="Book Antiqua" pitchFamily="18" charset="0"/>
              </a:rPr>
              <a:t>should  be  applied  in  </a:t>
            </a:r>
            <a:r>
              <a:rPr lang="en-ZA" sz="1900" dirty="0">
                <a:latin typeface="Book Antiqua" pitchFamily="18" charset="0"/>
              </a:rPr>
              <a:t>a </a:t>
            </a:r>
            <a:r>
              <a:rPr lang="en-ZA" sz="1900" dirty="0" smtClean="0">
                <a:latin typeface="Book Antiqua" pitchFamily="18" charset="0"/>
              </a:rPr>
              <a:t> uniform,  continuous  </a:t>
            </a:r>
            <a:r>
              <a:rPr lang="en-ZA" sz="1900" dirty="0">
                <a:latin typeface="Book Antiqua" pitchFamily="18" charset="0"/>
              </a:rPr>
              <a:t>film, </a:t>
            </a:r>
            <a:r>
              <a:rPr lang="en-ZA" sz="1900" dirty="0" smtClean="0">
                <a:latin typeface="Book Antiqua" pitchFamily="18" charset="0"/>
              </a:rPr>
              <a:t> as  thinly  as  </a:t>
            </a:r>
            <a:r>
              <a:rPr lang="en-ZA" sz="1900" dirty="0">
                <a:latin typeface="Book Antiqua" pitchFamily="18" charset="0"/>
              </a:rPr>
              <a:t>possible. </a:t>
            </a:r>
            <a:r>
              <a:rPr lang="en-ZA" sz="1900" dirty="0" smtClean="0">
                <a:latin typeface="Book Antiqua" pitchFamily="18" charset="0"/>
              </a:rPr>
              <a:t> The  surface  of  the  mould  / form  should  </a:t>
            </a:r>
            <a:r>
              <a:rPr lang="en-ZA" sz="1900" dirty="0">
                <a:latin typeface="Book Antiqua" pitchFamily="18" charset="0"/>
              </a:rPr>
              <a:t>appear </a:t>
            </a:r>
            <a:r>
              <a:rPr lang="en-ZA" sz="1900" dirty="0" smtClean="0">
                <a:latin typeface="Book Antiqua" pitchFamily="18" charset="0"/>
              </a:rPr>
              <a:t> slightly  greasy  </a:t>
            </a:r>
            <a:r>
              <a:rPr lang="en-ZA" sz="1900" dirty="0">
                <a:latin typeface="Book Antiqua" pitchFamily="18" charset="0"/>
              </a:rPr>
              <a:t>(</a:t>
            </a:r>
            <a:r>
              <a:rPr lang="en-ZA" sz="1900" dirty="0" smtClean="0">
                <a:latin typeface="Book Antiqua" pitchFamily="18" charset="0"/>
              </a:rPr>
              <a:t>have  </a:t>
            </a:r>
            <a:r>
              <a:rPr lang="en-ZA" sz="1900" dirty="0">
                <a:latin typeface="Book Antiqua" pitchFamily="18" charset="0"/>
              </a:rPr>
              <a:t>a </a:t>
            </a:r>
            <a:r>
              <a:rPr lang="en-ZA" sz="1900" dirty="0" smtClean="0">
                <a:latin typeface="Book Antiqua" pitchFamily="18" charset="0"/>
              </a:rPr>
              <a:t> shine).  It  can  be  a </a:t>
            </a:r>
            <a:r>
              <a:rPr lang="en-ZA" sz="1900" dirty="0" err="1" smtClean="0">
                <a:latin typeface="Book Antiqua" pitchFamily="18" charset="0"/>
              </a:rPr>
              <a:t>pplied</a:t>
            </a:r>
            <a:r>
              <a:rPr lang="en-ZA" sz="1900" dirty="0" smtClean="0">
                <a:latin typeface="Book Antiqua" pitchFamily="18" charset="0"/>
              </a:rPr>
              <a:t>  by  brush  /  Swab / Spraying / Dipping.</a:t>
            </a:r>
            <a:endParaRPr lang="en-GB" sz="1900" dirty="0">
              <a:latin typeface="Book Antiqu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20" name="Rectangle 19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8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50703"/>
            <a:ext cx="14210148" cy="494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60642" y="1957812"/>
            <a:ext cx="2480517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HOW   TO   APPLY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4514" y="2726469"/>
            <a:ext cx="13807094" cy="2155413"/>
          </a:xfrm>
          <a:prstGeom prst="rect">
            <a:avLst/>
          </a:prstGeom>
        </p:spPr>
        <p:txBody>
          <a:bodyPr wrap="square" lIns="92407" tIns="46204" rIns="92407" bIns="46204">
            <a:spAutoFit/>
          </a:bodyPr>
          <a:lstStyle/>
          <a:p>
            <a:pPr marL="0" lvl="1">
              <a:spcBef>
                <a:spcPts val="605"/>
              </a:spcBef>
              <a:spcAft>
                <a:spcPts val="605"/>
              </a:spcAft>
            </a:pPr>
            <a:r>
              <a:rPr lang="en-ZA" sz="1900" b="1" dirty="0" smtClean="0">
                <a:latin typeface="Book Antiqua" pitchFamily="18" charset="0"/>
              </a:rPr>
              <a:t>Too  much </a:t>
            </a:r>
            <a:r>
              <a:rPr lang="en-ZA" sz="1900" dirty="0" smtClean="0">
                <a:latin typeface="Book Antiqua" pitchFamily="18" charset="0"/>
              </a:rPr>
              <a:t> is  as  </a:t>
            </a:r>
            <a:r>
              <a:rPr lang="en-ZA" sz="1900" dirty="0">
                <a:latin typeface="Book Antiqua" pitchFamily="18" charset="0"/>
              </a:rPr>
              <a:t>bad </a:t>
            </a:r>
            <a:r>
              <a:rPr lang="en-ZA" sz="1900" dirty="0" smtClean="0">
                <a:latin typeface="Book Antiqua" pitchFamily="18" charset="0"/>
              </a:rPr>
              <a:t> as  </a:t>
            </a:r>
            <a:r>
              <a:rPr lang="en-ZA" sz="1900" b="1" dirty="0" smtClean="0">
                <a:latin typeface="Book Antiqua" pitchFamily="18" charset="0"/>
              </a:rPr>
              <a:t>too  </a:t>
            </a:r>
            <a:r>
              <a:rPr lang="en-ZA" sz="1900" b="1" dirty="0">
                <a:latin typeface="Book Antiqua" pitchFamily="18" charset="0"/>
              </a:rPr>
              <a:t>little</a:t>
            </a:r>
            <a:endParaRPr lang="en-GB" sz="1900" dirty="0">
              <a:latin typeface="Book Antiqua" pitchFamily="18" charset="0"/>
            </a:endParaRPr>
          </a:p>
          <a:p>
            <a:pPr marL="209643" lvl="2" indent="-173263">
              <a:spcBef>
                <a:spcPts val="605"/>
              </a:spcBef>
              <a:spcAft>
                <a:spcPts val="605"/>
              </a:spcAft>
              <a:buFont typeface="Arial"/>
              <a:buChar char="•"/>
            </a:pPr>
            <a:r>
              <a:rPr lang="en-ZA" sz="1900" b="1" dirty="0" smtClean="0">
                <a:latin typeface="Book Antiqua" pitchFamily="18" charset="0"/>
              </a:rPr>
              <a:t>Too  </a:t>
            </a:r>
            <a:r>
              <a:rPr lang="en-ZA" sz="1900" b="1" dirty="0">
                <a:latin typeface="Book Antiqua" pitchFamily="18" charset="0"/>
              </a:rPr>
              <a:t>little </a:t>
            </a:r>
            <a:r>
              <a:rPr lang="en-ZA" sz="1900" dirty="0">
                <a:latin typeface="Book Antiqua" pitchFamily="18" charset="0"/>
              </a:rPr>
              <a:t>– </a:t>
            </a:r>
            <a:r>
              <a:rPr lang="en-ZA" sz="1900" dirty="0" smtClean="0">
                <a:latin typeface="Book Antiqua" pitchFamily="18" charset="0"/>
              </a:rPr>
              <a:t>surface  damage  to  </a:t>
            </a:r>
            <a:r>
              <a:rPr lang="en-ZA" sz="1900" dirty="0">
                <a:latin typeface="Book Antiqua" pitchFamily="18" charset="0"/>
              </a:rPr>
              <a:t>concrete </a:t>
            </a:r>
            <a:r>
              <a:rPr lang="en-ZA" sz="1900" dirty="0" smtClean="0">
                <a:latin typeface="Book Antiqua" pitchFamily="18" charset="0"/>
              </a:rPr>
              <a:t> and  formwork  /  moulds  </a:t>
            </a:r>
            <a:r>
              <a:rPr lang="en-ZA" sz="1900" dirty="0">
                <a:latin typeface="Book Antiqua" pitchFamily="18" charset="0"/>
              </a:rPr>
              <a:t>(surface </a:t>
            </a:r>
            <a:r>
              <a:rPr lang="en-ZA" sz="1900" dirty="0" smtClean="0">
                <a:latin typeface="Book Antiqua" pitchFamily="18" charset="0"/>
              </a:rPr>
              <a:t> plucking  / mould  </a:t>
            </a:r>
            <a:r>
              <a:rPr lang="en-ZA" sz="1900" dirty="0">
                <a:latin typeface="Book Antiqua" pitchFamily="18" charset="0"/>
              </a:rPr>
              <a:t>stick</a:t>
            </a:r>
            <a:r>
              <a:rPr lang="en-ZA" sz="1900" dirty="0" smtClean="0">
                <a:latin typeface="Book Antiqua" pitchFamily="18" charset="0"/>
              </a:rPr>
              <a:t>:  </a:t>
            </a:r>
            <a:r>
              <a:rPr lang="en-ZA" sz="1900" dirty="0">
                <a:latin typeface="Book Antiqua" pitchFamily="18" charset="0"/>
              </a:rPr>
              <a:t>where </a:t>
            </a:r>
            <a:r>
              <a:rPr lang="en-ZA" sz="1900" dirty="0" smtClean="0">
                <a:latin typeface="Book Antiqua" pitchFamily="18" charset="0"/>
              </a:rPr>
              <a:t> patches  </a:t>
            </a:r>
            <a:r>
              <a:rPr lang="en-ZA" sz="1900" dirty="0">
                <a:latin typeface="Book Antiqua" pitchFamily="18" charset="0"/>
              </a:rPr>
              <a:t>of </a:t>
            </a:r>
            <a:r>
              <a:rPr lang="en-ZA" sz="1900" dirty="0" smtClean="0">
                <a:latin typeface="Book Antiqua" pitchFamily="18" charset="0"/>
              </a:rPr>
              <a:t>the  </a:t>
            </a:r>
            <a:r>
              <a:rPr lang="en-ZA" sz="1900" dirty="0">
                <a:latin typeface="Book Antiqua" pitchFamily="18" charset="0"/>
              </a:rPr>
              <a:t>concrete </a:t>
            </a:r>
            <a:r>
              <a:rPr lang="en-ZA" sz="1900" dirty="0" smtClean="0">
                <a:latin typeface="Book Antiqua" pitchFamily="18" charset="0"/>
              </a:rPr>
              <a:t> surface  </a:t>
            </a:r>
            <a:r>
              <a:rPr lang="en-ZA" sz="1900" dirty="0">
                <a:latin typeface="Book Antiqua" pitchFamily="18" charset="0"/>
              </a:rPr>
              <a:t>stick </a:t>
            </a:r>
            <a:r>
              <a:rPr lang="en-ZA" sz="1900" dirty="0" smtClean="0">
                <a:latin typeface="Book Antiqua" pitchFamily="18" charset="0"/>
              </a:rPr>
              <a:t> to  the  form / mould  and  are  </a:t>
            </a:r>
            <a:r>
              <a:rPr lang="en-ZA" sz="1900" dirty="0">
                <a:latin typeface="Book Antiqua" pitchFamily="18" charset="0"/>
              </a:rPr>
              <a:t>then </a:t>
            </a:r>
            <a:r>
              <a:rPr lang="en-ZA" sz="1900" dirty="0" smtClean="0">
                <a:latin typeface="Book Antiqua" pitchFamily="18" charset="0"/>
              </a:rPr>
              <a:t> pulled  </a:t>
            </a:r>
            <a:r>
              <a:rPr lang="en-ZA" sz="1900" dirty="0">
                <a:latin typeface="Book Antiqua" pitchFamily="18" charset="0"/>
              </a:rPr>
              <a:t>off </a:t>
            </a:r>
            <a:r>
              <a:rPr lang="en-ZA" sz="1900" dirty="0" smtClean="0">
                <a:latin typeface="Book Antiqua" pitchFamily="18" charset="0"/>
              </a:rPr>
              <a:t> the  </a:t>
            </a:r>
            <a:r>
              <a:rPr lang="en-ZA" sz="1900" dirty="0">
                <a:latin typeface="Book Antiqua" pitchFamily="18" charset="0"/>
              </a:rPr>
              <a:t>face </a:t>
            </a:r>
            <a:r>
              <a:rPr lang="en-ZA" sz="1900" dirty="0" smtClean="0">
                <a:latin typeface="Book Antiqua" pitchFamily="18" charset="0"/>
              </a:rPr>
              <a:t> during  formwork  / </a:t>
            </a:r>
            <a:r>
              <a:rPr lang="en-ZA" sz="1900" dirty="0">
                <a:latin typeface="Book Antiqua" pitchFamily="18" charset="0"/>
              </a:rPr>
              <a:t>mould </a:t>
            </a:r>
            <a:r>
              <a:rPr lang="en-ZA" sz="1900" dirty="0" smtClean="0">
                <a:latin typeface="Book Antiqua" pitchFamily="18" charset="0"/>
              </a:rPr>
              <a:t> removal</a:t>
            </a:r>
            <a:r>
              <a:rPr lang="en-ZA" sz="1900" dirty="0">
                <a:latin typeface="Book Antiqua" pitchFamily="18" charset="0"/>
              </a:rPr>
              <a:t>. </a:t>
            </a:r>
            <a:endParaRPr lang="en-GB" sz="1900" dirty="0">
              <a:latin typeface="Book Antiqua" pitchFamily="18" charset="0"/>
            </a:endParaRPr>
          </a:p>
          <a:p>
            <a:pPr marL="209643" lvl="2" indent="-173263">
              <a:spcBef>
                <a:spcPts val="605"/>
              </a:spcBef>
              <a:spcAft>
                <a:spcPts val="605"/>
              </a:spcAft>
              <a:buFont typeface="Arial"/>
              <a:buChar char="•"/>
            </a:pPr>
            <a:r>
              <a:rPr lang="en-ZA" sz="1900" b="1" dirty="0" smtClean="0">
                <a:latin typeface="Book Antiqua" pitchFamily="18" charset="0"/>
              </a:rPr>
              <a:t>Too  </a:t>
            </a:r>
            <a:r>
              <a:rPr lang="en-ZA" sz="1900" b="1" dirty="0">
                <a:latin typeface="Book Antiqua" pitchFamily="18" charset="0"/>
              </a:rPr>
              <a:t>much</a:t>
            </a:r>
            <a:r>
              <a:rPr lang="en-ZA" sz="1900" dirty="0">
                <a:latin typeface="Book Antiqua" pitchFamily="18" charset="0"/>
              </a:rPr>
              <a:t> – </a:t>
            </a:r>
            <a:r>
              <a:rPr lang="en-ZA" sz="1900" dirty="0" smtClean="0">
                <a:latin typeface="Book Antiqua" pitchFamily="18" charset="0"/>
              </a:rPr>
              <a:t>blow  </a:t>
            </a:r>
            <a:r>
              <a:rPr lang="en-ZA" sz="1900" dirty="0">
                <a:latin typeface="Book Antiqua" pitchFamily="18" charset="0"/>
              </a:rPr>
              <a:t>holes, </a:t>
            </a:r>
            <a:r>
              <a:rPr lang="en-ZA" sz="1900" dirty="0" smtClean="0">
                <a:latin typeface="Book Antiqua" pitchFamily="18" charset="0"/>
              </a:rPr>
              <a:t> staining,  </a:t>
            </a:r>
            <a:r>
              <a:rPr lang="en-ZA" sz="1900" dirty="0">
                <a:latin typeface="Book Antiqua" pitchFamily="18" charset="0"/>
              </a:rPr>
              <a:t>colour </a:t>
            </a:r>
            <a:r>
              <a:rPr lang="en-ZA" sz="1900" dirty="0" smtClean="0">
                <a:latin typeface="Book Antiqua" pitchFamily="18" charset="0"/>
              </a:rPr>
              <a:t> variation</a:t>
            </a:r>
            <a:r>
              <a:rPr lang="en-ZA" sz="1900" dirty="0">
                <a:latin typeface="Book Antiqua" pitchFamily="18" charset="0"/>
              </a:rPr>
              <a:t>, </a:t>
            </a:r>
            <a:r>
              <a:rPr lang="en-ZA" sz="1900" dirty="0" smtClean="0">
                <a:latin typeface="Book Antiqua" pitchFamily="18" charset="0"/>
              </a:rPr>
              <a:t> efflorescence</a:t>
            </a:r>
            <a:r>
              <a:rPr lang="en-ZA" sz="1900" dirty="0">
                <a:latin typeface="Book Antiqua" pitchFamily="18" charset="0"/>
              </a:rPr>
              <a:t>, </a:t>
            </a:r>
            <a:r>
              <a:rPr lang="en-ZA" sz="1900" dirty="0" smtClean="0">
                <a:latin typeface="Book Antiqua" pitchFamily="18" charset="0"/>
              </a:rPr>
              <a:t> dusting</a:t>
            </a:r>
            <a:r>
              <a:rPr lang="en-ZA" sz="1900" dirty="0">
                <a:latin typeface="Book Antiqua" pitchFamily="18" charset="0"/>
              </a:rPr>
              <a:t>, </a:t>
            </a:r>
            <a:r>
              <a:rPr lang="en-ZA" sz="1900" dirty="0" smtClean="0">
                <a:latin typeface="Book Antiqua" pitchFamily="18" charset="0"/>
              </a:rPr>
              <a:t> even  retardation  of </a:t>
            </a:r>
            <a:r>
              <a:rPr lang="en-ZA" sz="1900" dirty="0">
                <a:latin typeface="Book Antiqua" pitchFamily="18" charset="0"/>
              </a:rPr>
              <a:t>the </a:t>
            </a:r>
            <a:r>
              <a:rPr lang="en-ZA" sz="1900" dirty="0" smtClean="0">
                <a:latin typeface="Book Antiqua" pitchFamily="18" charset="0"/>
              </a:rPr>
              <a:t> concrete</a:t>
            </a:r>
            <a:r>
              <a:rPr lang="en-ZA" sz="1900" dirty="0">
                <a:latin typeface="Book Antiqua" pitchFamily="18" charset="0"/>
              </a:rPr>
              <a:t>. </a:t>
            </a:r>
            <a:r>
              <a:rPr lang="en-ZA" sz="1900" dirty="0" smtClean="0">
                <a:latin typeface="Book Antiqua" pitchFamily="18" charset="0"/>
              </a:rPr>
              <a:t> Excess  oil </a:t>
            </a:r>
            <a:r>
              <a:rPr lang="en-ZA" sz="1900" dirty="0">
                <a:latin typeface="Book Antiqua" pitchFamily="18" charset="0"/>
              </a:rPr>
              <a:t>can </a:t>
            </a:r>
            <a:r>
              <a:rPr lang="en-ZA" sz="1900" dirty="0" smtClean="0">
                <a:latin typeface="Book Antiqua" pitchFamily="18" charset="0"/>
              </a:rPr>
              <a:t> also  </a:t>
            </a:r>
            <a:r>
              <a:rPr lang="en-ZA" sz="1900" dirty="0">
                <a:latin typeface="Book Antiqua" pitchFamily="18" charset="0"/>
              </a:rPr>
              <a:t>cause </a:t>
            </a:r>
            <a:r>
              <a:rPr lang="en-ZA" sz="1900" dirty="0" smtClean="0">
                <a:latin typeface="Book Antiqua" pitchFamily="18" charset="0"/>
              </a:rPr>
              <a:t> ground  </a:t>
            </a:r>
            <a:r>
              <a:rPr lang="en-ZA" sz="1900" dirty="0">
                <a:latin typeface="Book Antiqua" pitchFamily="18" charset="0"/>
              </a:rPr>
              <a:t>contamination. </a:t>
            </a:r>
            <a:r>
              <a:rPr lang="en-ZA" sz="1900" dirty="0" smtClean="0">
                <a:latin typeface="Book Antiqua" pitchFamily="18" charset="0"/>
              </a:rPr>
              <a:t> Excessive  application  results  in ‘ pooling</a:t>
            </a:r>
            <a:r>
              <a:rPr lang="en-ZA" sz="1900" dirty="0">
                <a:latin typeface="Book Antiqua" pitchFamily="18" charset="0"/>
              </a:rPr>
              <a:t>’. </a:t>
            </a:r>
            <a:r>
              <a:rPr lang="en-ZA" sz="1900" dirty="0" smtClean="0">
                <a:latin typeface="Book Antiqua" pitchFamily="18" charset="0"/>
              </a:rPr>
              <a:t> If there  </a:t>
            </a:r>
            <a:r>
              <a:rPr lang="en-ZA" sz="1900" dirty="0">
                <a:latin typeface="Book Antiqua" pitchFamily="18" charset="0"/>
              </a:rPr>
              <a:t>is </a:t>
            </a:r>
            <a:r>
              <a:rPr lang="en-ZA" sz="1900" dirty="0" smtClean="0">
                <a:latin typeface="Book Antiqua" pitchFamily="18" charset="0"/>
              </a:rPr>
              <a:t> an  over  </a:t>
            </a:r>
            <a:r>
              <a:rPr lang="en-ZA" sz="1900" dirty="0">
                <a:latin typeface="Book Antiqua" pitchFamily="18" charset="0"/>
              </a:rPr>
              <a:t>application, </a:t>
            </a:r>
            <a:r>
              <a:rPr lang="en-ZA" sz="1900" dirty="0" smtClean="0">
                <a:latin typeface="Book Antiqua" pitchFamily="18" charset="0"/>
              </a:rPr>
              <a:t> wipe it  </a:t>
            </a:r>
            <a:r>
              <a:rPr lang="en-ZA" sz="1900" dirty="0">
                <a:latin typeface="Book Antiqua" pitchFamily="18" charset="0"/>
              </a:rPr>
              <a:t>off </a:t>
            </a:r>
            <a:r>
              <a:rPr lang="en-ZA" sz="1900" dirty="0" smtClean="0">
                <a:latin typeface="Book Antiqua" pitchFamily="18" charset="0"/>
              </a:rPr>
              <a:t> with  a  clean  </a:t>
            </a:r>
            <a:r>
              <a:rPr lang="en-ZA" sz="1900" dirty="0">
                <a:latin typeface="Book Antiqua" pitchFamily="18" charset="0"/>
              </a:rPr>
              <a:t>rag.</a:t>
            </a:r>
            <a:endParaRPr lang="en-GB" sz="1900" dirty="0"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19" name="Rectangle 18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2" y="5052300"/>
            <a:ext cx="2732616" cy="22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66557" y="1957812"/>
            <a:ext cx="7268686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APPLICATION   ADVICE FOR   POTENTIAL   PROBLEMS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95098"/>
              </p:ext>
            </p:extLst>
          </p:nvPr>
        </p:nvGraphicFramePr>
        <p:xfrm>
          <a:off x="275771" y="2627085"/>
          <a:ext cx="13774058" cy="4542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475"/>
                <a:gridCol w="5129154"/>
                <a:gridCol w="5007429"/>
              </a:tblGrid>
              <a:tr h="827890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ZA" sz="1600" b="1" cap="all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Problem</a:t>
                      </a:r>
                      <a:endParaRPr lang="en-GB" sz="1600" cap="all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rgbClr val="FDD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ZA" sz="1600" b="1" cap="all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Causes</a:t>
                      </a:r>
                      <a:endParaRPr lang="en-GB" sz="1600" cap="all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rgbClr val="FDD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ZA" sz="1600" b="1" cap="all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Remedy</a:t>
                      </a:r>
                      <a:endParaRPr lang="en-GB" sz="1600" cap="all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rgbClr val="FDD432"/>
                    </a:solidFill>
                  </a:tcPr>
                </a:tc>
              </a:tr>
              <a:tr h="211139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Blow  </a:t>
                      </a:r>
                      <a:r>
                        <a:rPr lang="en-ZA" sz="2000" dirty="0"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holes</a:t>
                      </a:r>
                      <a:endParaRPr lang="en-GB" sz="2000" dirty="0"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Air  entrapment  </a:t>
                      </a: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against </a:t>
                      </a: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formwork </a:t>
                      </a: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(usually </a:t>
                      </a: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visible </a:t>
                      </a: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on vertical </a:t>
                      </a: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surfaces  due </a:t>
                      </a: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to high </a:t>
                      </a: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surface  tension</a:t>
                      </a: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20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Increase vibration, </a:t>
                      </a:r>
                      <a:r>
                        <a:rPr lang="en-ZA" sz="20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make  concrete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mix  less  sticky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368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Flaking  with  rough  </a:t>
                      </a:r>
                      <a:r>
                        <a:rPr lang="en-ZA" sz="2000" dirty="0">
                          <a:solidFill>
                            <a:srgbClr val="FFFFFF"/>
                          </a:solidFill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surfaces</a:t>
                      </a:r>
                      <a:endParaRPr lang="en-GB" sz="2000" dirty="0">
                        <a:solidFill>
                          <a:srgbClr val="FFFFFF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When  </a:t>
                      </a: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precast </a:t>
                      </a: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units  are de - moulded while  still  green </a:t>
                      </a: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(moisture </a:t>
                      </a: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content  is  </a:t>
                      </a: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too high)</a:t>
                      </a:r>
                      <a:endParaRPr lang="en-GB" sz="20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200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Increase  retention</a:t>
                      </a:r>
                      <a:r>
                        <a:rPr lang="en-ZA" sz="2000" baseline="0" dirty="0" smtClean="0">
                          <a:effectLst/>
                          <a:latin typeface="Book Antiqua" pitchFamily="18" charset="0"/>
                          <a:ea typeface="Calibri"/>
                          <a:cs typeface="Times New Roman"/>
                        </a:rPr>
                        <a:t>  time.</a:t>
                      </a:r>
                      <a:endParaRPr lang="en-GB" sz="2000" dirty="0"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2401" marR="9240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21" name="Rectangle 20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7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35846" y="1943298"/>
            <a:ext cx="3330108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CONSTRUCTION   SITES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22760"/>
              </p:ext>
            </p:extLst>
          </p:nvPr>
        </p:nvGraphicFramePr>
        <p:xfrm>
          <a:off x="304799" y="2641600"/>
          <a:ext cx="13817600" cy="320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987"/>
                <a:gridCol w="3878263"/>
                <a:gridCol w="2856089"/>
                <a:gridCol w="3472261"/>
              </a:tblGrid>
              <a:tr h="742750"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CONSTRUCTION SITES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gradFill flip="none" rotWithShape="1">
                      <a:gsLst>
                        <a:gs pos="0">
                          <a:srgbClr val="FAB434"/>
                        </a:gs>
                        <a:gs pos="93000">
                          <a:srgbClr val="FDD432"/>
                        </a:gs>
                        <a:gs pos="50000">
                          <a:srgbClr val="FAB434"/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8981">
                <a:tc>
                  <a:txBody>
                    <a:bodyPr/>
                    <a:lstStyle/>
                    <a:p>
                      <a:pPr marL="0" algn="ctr"/>
                      <a:r>
                        <a:rPr lang="en-US" sz="2000" dirty="0" smtClean="0">
                          <a:latin typeface="Book Antiqua" pitchFamily="18" charset="0"/>
                        </a:rPr>
                        <a:t>Timber  Formwork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000" dirty="0" smtClean="0">
                          <a:latin typeface="Book Antiqua" pitchFamily="18" charset="0"/>
                        </a:rPr>
                        <a:t>Timber  &amp;  Plastic  +  others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2000" dirty="0" smtClean="0">
                          <a:latin typeface="Book Antiqua" pitchFamily="18" charset="0"/>
                        </a:rPr>
                        <a:t>All  types  of  formwork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5926">
                <a:tc>
                  <a:txBody>
                    <a:bodyPr/>
                    <a:lstStyle/>
                    <a:p>
                      <a:pPr marL="144000" algn="ctr">
                        <a:spcBef>
                          <a:spcPts val="0"/>
                        </a:spcBef>
                      </a:pPr>
                      <a:r>
                        <a:rPr lang="en-US" sz="1600" b="1" dirty="0" smtClean="0">
                          <a:latin typeface="Book Antiqua" pitchFamily="18" charset="0"/>
                        </a:rPr>
                        <a:t>SHUTTERING </a:t>
                      </a:r>
                      <a:r>
                        <a:rPr lang="en-US" sz="1600" b="1" baseline="0" dirty="0" smtClean="0">
                          <a:latin typeface="Book Antiqua" pitchFamily="18" charset="0"/>
                        </a:rPr>
                        <a:t> OIL  /  MOULD OIL  /  MOULD  WCX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Book Antiqua" pitchFamily="18" charset="0"/>
                        </a:rPr>
                        <a:t>SHUTTERING  OIL  /  MOULD  OIL</a:t>
                      </a:r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>
                        <a:spcBef>
                          <a:spcPts val="0"/>
                        </a:spcBef>
                      </a:pPr>
                      <a:r>
                        <a:rPr lang="en-US" sz="1600" b="1" dirty="0" smtClean="0">
                          <a:latin typeface="Book Antiqua" pitchFamily="18" charset="0"/>
                        </a:rPr>
                        <a:t>SHUTTERING</a:t>
                      </a:r>
                      <a:r>
                        <a:rPr lang="en-US" sz="1600" b="1" baseline="0" dirty="0" smtClean="0">
                          <a:latin typeface="Book Antiqua" pitchFamily="18" charset="0"/>
                        </a:rPr>
                        <a:t>  OIL  / MOULD  OIL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>
                        <a:spcBef>
                          <a:spcPts val="0"/>
                        </a:spcBef>
                      </a:pPr>
                      <a:r>
                        <a:rPr lang="en-US" sz="1600" b="1" dirty="0" smtClean="0">
                          <a:latin typeface="Book Antiqua" pitchFamily="18" charset="0"/>
                        </a:rPr>
                        <a:t>SHUTTERING  OIL  /  MOULD OIL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07606"/>
              </p:ext>
            </p:extLst>
          </p:nvPr>
        </p:nvGraphicFramePr>
        <p:xfrm>
          <a:off x="305959" y="6081486"/>
          <a:ext cx="13815280" cy="928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280"/>
              </a:tblGrid>
              <a:tr h="449542"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marL="123209" marR="123209" marT="45145" marB="45145" anchor="ctr">
                    <a:gradFill flip="none" rotWithShape="1">
                      <a:gsLst>
                        <a:gs pos="0">
                          <a:srgbClr val="FAB434"/>
                        </a:gs>
                        <a:gs pos="100000">
                          <a:srgbClr val="FDD432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79371">
                <a:tc>
                  <a:txBody>
                    <a:bodyPr/>
                    <a:lstStyle/>
                    <a:p>
                      <a:pPr marL="0" algn="ctr"/>
                      <a:r>
                        <a:rPr lang="en-US" sz="2000" b="1" dirty="0" smtClean="0">
                          <a:latin typeface="Book Antiqua" pitchFamily="18" charset="0"/>
                        </a:rPr>
                        <a:t>Any</a:t>
                      </a:r>
                      <a:r>
                        <a:rPr lang="en-US" sz="2000" b="1" baseline="0" dirty="0" smtClean="0">
                          <a:latin typeface="Book Antiqua" pitchFamily="18" charset="0"/>
                        </a:rPr>
                        <a:t>  Oil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22" name="Rectangle 21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30" y="2431469"/>
            <a:ext cx="14210148" cy="496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35846" y="1943298"/>
            <a:ext cx="3330108" cy="401087"/>
          </a:xfrm>
          <a:prstGeom prst="rect">
            <a:avLst/>
          </a:prstGeom>
          <a:noFill/>
        </p:spPr>
        <p:txBody>
          <a:bodyPr wrap="none" lIns="92407" tIns="46204" rIns="92407" bIns="46204" anchor="b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CONSTRUCTION   SITES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72718"/>
              </p:ext>
            </p:extLst>
          </p:nvPr>
        </p:nvGraphicFramePr>
        <p:xfrm>
          <a:off x="348342" y="3209268"/>
          <a:ext cx="13686972" cy="263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412"/>
                <a:gridCol w="3488335"/>
                <a:gridCol w="2365851"/>
                <a:gridCol w="1962213"/>
                <a:gridCol w="2281161"/>
              </a:tblGrid>
              <a:tr h="576191"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PRECAST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gradFill flip="none" rotWithShape="1">
                      <a:gsLst>
                        <a:gs pos="0">
                          <a:srgbClr val="FAB434"/>
                        </a:gs>
                        <a:gs pos="100000">
                          <a:srgbClr val="FDD432"/>
                        </a:gs>
                        <a:gs pos="50000">
                          <a:srgbClr val="FAB434"/>
                        </a:gs>
                      </a:gsLst>
                      <a:lin ang="162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249"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2000" dirty="0" smtClean="0">
                          <a:latin typeface="Book Antiqua" pitchFamily="18" charset="0"/>
                        </a:rPr>
                        <a:t>Dry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/>
                      <a:r>
                        <a:rPr lang="en-US" sz="2000" dirty="0" smtClean="0">
                          <a:latin typeface="Book Antiqua" pitchFamily="18" charset="0"/>
                        </a:rPr>
                        <a:t>Wet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rgbClr val="FDD4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139"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Book Antiqua" pitchFamily="18" charset="0"/>
                        </a:rPr>
                        <a:t>Steam  cured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Book Antiqua" pitchFamily="18" charset="0"/>
                        </a:rPr>
                        <a:t>Steam  cured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Book Antiqua" pitchFamily="18" charset="0"/>
                        </a:rPr>
                        <a:t>Not  Steam  cured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3173">
                <a:tc>
                  <a:txBody>
                    <a:bodyPr/>
                    <a:lstStyle/>
                    <a:p>
                      <a:pPr marL="0" algn="ctr"/>
                      <a:r>
                        <a:rPr lang="en-US" sz="1600" b="1" dirty="0" smtClean="0">
                          <a:latin typeface="Book Antiqua" pitchFamily="18" charset="0"/>
                        </a:rPr>
                        <a:t>SHUTTERING</a:t>
                      </a:r>
                      <a:r>
                        <a:rPr lang="en-US" sz="1600" b="1" baseline="0" dirty="0" smtClean="0">
                          <a:latin typeface="Book Antiqua" pitchFamily="18" charset="0"/>
                        </a:rPr>
                        <a:t>  OIL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600" b="1" dirty="0" smtClean="0">
                          <a:latin typeface="Book Antiqua" pitchFamily="18" charset="0"/>
                        </a:rPr>
                        <a:t>MOULD  OIL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ook Antiqua" pitchFamily="18" charset="0"/>
                        </a:rPr>
                        <a:t>  SHUTTERING  OIL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ook Antiqua" pitchFamily="18" charset="0"/>
                        </a:rPr>
                        <a:t>   MOULD  WCX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600" b="1" dirty="0" smtClean="0">
                          <a:latin typeface="Book Antiqua" pitchFamily="18" charset="0"/>
                        </a:rPr>
                        <a:t>ALL  THREE  TYPES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marL="123209" marR="123209" marT="45145" marB="4514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95830" y="57568"/>
            <a:ext cx="14210148" cy="1772665"/>
          </a:xfrm>
          <a:prstGeom prst="rect">
            <a:avLst/>
          </a:prstGeom>
          <a:solidFill>
            <a:srgbClr val="F9F9F9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407" tIns="46204" rIns="92407" bIns="4620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551543" y="0"/>
            <a:ext cx="10866594" cy="1501303"/>
            <a:chOff x="55026" y="410921"/>
            <a:chExt cx="7195587" cy="920180"/>
          </a:xfrm>
        </p:grpSpPr>
        <p:sp>
          <p:nvSpPr>
            <p:cNvPr id="21" name="Rectangle 20"/>
            <p:cNvSpPr/>
            <p:nvPr/>
          </p:nvSpPr>
          <p:spPr>
            <a:xfrm>
              <a:off x="55026" y="410921"/>
              <a:ext cx="6424429" cy="688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700" spc="605" dirty="0">
                <a:ln w="0"/>
                <a:solidFill>
                  <a:srgbClr val="DA55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3679" y="746309"/>
              <a:ext cx="7016934" cy="5847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306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itchFamily="18" charset="0"/>
                </a:rPr>
                <a:t>SHUTTERING  AND  MOULD  OIL  RELEASE AGENTS</a:t>
              </a:r>
              <a:endParaRPr lang="en-US" sz="2800" b="1" spc="306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53321" y="115749"/>
            <a:ext cx="3503282" cy="1667868"/>
            <a:chOff x="6897831" y="115748"/>
            <a:chExt cx="3503282" cy="16678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831" y="115748"/>
              <a:ext cx="3503282" cy="12137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61" y="1329464"/>
              <a:ext cx="3241974" cy="454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1061</Words>
  <Application>Microsoft Office PowerPoint</Application>
  <PresentationFormat>Custom</PresentationFormat>
  <Paragraphs>184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Frutiger LT 55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Private</dc:creator>
  <cp:lastModifiedBy>user</cp:lastModifiedBy>
  <cp:revision>235</cp:revision>
  <cp:lastPrinted>2015-08-04T06:54:06Z</cp:lastPrinted>
  <dcterms:created xsi:type="dcterms:W3CDTF">2013-06-10T05:38:12Z</dcterms:created>
  <dcterms:modified xsi:type="dcterms:W3CDTF">2016-11-18T07:56:22Z</dcterms:modified>
</cp:coreProperties>
</file>